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303" r:id="rId2"/>
    <p:sldId id="256" r:id="rId3"/>
    <p:sldId id="271" r:id="rId4"/>
    <p:sldId id="267" r:id="rId5"/>
    <p:sldId id="275" r:id="rId6"/>
    <p:sldId id="268" r:id="rId7"/>
    <p:sldId id="279" r:id="rId8"/>
    <p:sldId id="277" r:id="rId9"/>
    <p:sldId id="266" r:id="rId10"/>
    <p:sldId id="278" r:id="rId11"/>
    <p:sldId id="284" r:id="rId12"/>
    <p:sldId id="280" r:id="rId13"/>
    <p:sldId id="283" r:id="rId14"/>
    <p:sldId id="281" r:id="rId15"/>
    <p:sldId id="285" r:id="rId16"/>
    <p:sldId id="307" r:id="rId17"/>
    <p:sldId id="309" r:id="rId18"/>
    <p:sldId id="288" r:id="rId19"/>
    <p:sldId id="299" r:id="rId20"/>
    <p:sldId id="262" r:id="rId21"/>
    <p:sldId id="300" r:id="rId22"/>
    <p:sldId id="290" r:id="rId23"/>
    <p:sldId id="301" r:id="rId24"/>
    <p:sldId id="257" r:id="rId25"/>
    <p:sldId id="263" r:id="rId26"/>
    <p:sldId id="264" r:id="rId27"/>
    <p:sldId id="302" r:id="rId28"/>
    <p:sldId id="261" r:id="rId29"/>
    <p:sldId id="282" r:id="rId30"/>
    <p:sldId id="292" r:id="rId31"/>
    <p:sldId id="259" r:id="rId32"/>
    <p:sldId id="298" r:id="rId33"/>
    <p:sldId id="260" r:id="rId34"/>
    <p:sldId id="304" r:id="rId35"/>
    <p:sldId id="305" r:id="rId36"/>
    <p:sldId id="308" r:id="rId37"/>
    <p:sldId id="306" r:id="rId38"/>
    <p:sldId id="28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40" autoAdjust="0"/>
  </p:normalViewPr>
  <p:slideViewPr>
    <p:cSldViewPr snapToGrid="0" snapToObjects="1">
      <p:cViewPr>
        <p:scale>
          <a:sx n="89" d="100"/>
          <a:sy n="89" d="100"/>
        </p:scale>
        <p:origin x="-11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123AC3-C988-0247-B203-DF5E72669098}" type="datetimeFigureOut">
              <a:rPr lang="en-US" smtClean="0"/>
              <a:t>3/23/2012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34A9D9-6D8D-A34F-AEDD-B6A2BBAFB56A}" type="slidenum">
              <a:rPr lang="en-US" smtClean="0"/>
              <a:t>‹#›</a:t>
            </a:fld>
            <a:endParaRPr lang="en-US"/>
          </a:p>
        </p:txBody>
      </p:sp>
    </p:spTree>
    <p:extLst>
      <p:ext uri="{BB962C8B-B14F-4D97-AF65-F5344CB8AC3E}">
        <p14:creationId xmlns:p14="http://schemas.microsoft.com/office/powerpoint/2010/main" val="15892714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ac.etsii.urjc.es/docencia/RVA/06-07/Massie00_The%20PHANTOM%20Haptic%20Interface_A%20Device%20for%20Probing%20Virtual_building1.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kern="1200" dirty="0" smtClean="0">
                <a:solidFill>
                  <a:schemeClr val="tx1"/>
                </a:solidFill>
                <a:effectLst/>
                <a:latin typeface="+mn-lt"/>
                <a:ea typeface="+mn-ea"/>
                <a:cs typeface="+mn-cs"/>
              </a:rPr>
              <a:t>As </a:t>
            </a:r>
            <a:r>
              <a:rPr lang="en-US" sz="1400" b="0" kern="1200" dirty="0" err="1" smtClean="0">
                <a:solidFill>
                  <a:schemeClr val="tx1"/>
                </a:solidFill>
                <a:effectLst/>
                <a:latin typeface="+mn-lt"/>
                <a:ea typeface="+mn-ea"/>
                <a:cs typeface="+mn-cs"/>
              </a:rPr>
              <a:t>Dov</a:t>
            </a:r>
            <a:r>
              <a:rPr lang="en-US" sz="1400" b="0" kern="1200" dirty="0" smtClean="0">
                <a:solidFill>
                  <a:schemeClr val="tx1"/>
                </a:solidFill>
                <a:effectLst/>
                <a:latin typeface="+mn-lt"/>
                <a:ea typeface="+mn-ea"/>
                <a:cs typeface="+mn-cs"/>
              </a:rPr>
              <a:t> has explained, we knew by 1990 that something new and potentially interesting was going on.  People were converging on this thing from a lot of different directions.  Some of us like Ken Salisbury from robotics, some like Tom Sheridan’s students from </a:t>
            </a:r>
            <a:r>
              <a:rPr lang="en-US" sz="1400" b="0" kern="1200" dirty="0" err="1" smtClean="0">
                <a:solidFill>
                  <a:schemeClr val="tx1"/>
                </a:solidFill>
                <a:effectLst/>
                <a:latin typeface="+mn-lt"/>
                <a:ea typeface="+mn-ea"/>
                <a:cs typeface="+mn-cs"/>
              </a:rPr>
              <a:t>telemanipulation</a:t>
            </a:r>
            <a:r>
              <a:rPr lang="en-US" sz="1400" b="0" kern="1200" dirty="0" smtClean="0">
                <a:solidFill>
                  <a:schemeClr val="tx1"/>
                </a:solidFill>
                <a:effectLst/>
                <a:latin typeface="+mn-lt"/>
                <a:ea typeface="+mn-ea"/>
                <a:cs typeface="+mn-cs"/>
              </a:rPr>
              <a:t>, some like Margaret </a:t>
            </a:r>
            <a:r>
              <a:rPr lang="en-US" sz="1400" b="0" kern="1200" dirty="0" err="1" smtClean="0">
                <a:solidFill>
                  <a:schemeClr val="tx1"/>
                </a:solidFill>
                <a:effectLst/>
                <a:latin typeface="+mn-lt"/>
                <a:ea typeface="+mn-ea"/>
                <a:cs typeface="+mn-cs"/>
              </a:rPr>
              <a:t>Minsky</a:t>
            </a:r>
            <a:r>
              <a:rPr lang="en-US" sz="1400" b="0" kern="1200" dirty="0" smtClean="0">
                <a:solidFill>
                  <a:schemeClr val="tx1"/>
                </a:solidFill>
                <a:effectLst/>
                <a:latin typeface="+mn-lt"/>
                <a:ea typeface="+mn-ea"/>
                <a:cs typeface="+mn-cs"/>
              </a:rPr>
              <a:t> from new media, some like Nat</a:t>
            </a:r>
            <a:r>
              <a:rPr lang="en-US" sz="1400" b="0" kern="1200" baseline="0" dirty="0" smtClean="0">
                <a:solidFill>
                  <a:schemeClr val="tx1"/>
                </a:solidFill>
                <a:effectLst/>
                <a:latin typeface="+mn-lt"/>
                <a:ea typeface="+mn-ea"/>
                <a:cs typeface="+mn-cs"/>
              </a:rPr>
              <a:t> </a:t>
            </a:r>
            <a:r>
              <a:rPr lang="en-US" sz="1400" b="0" kern="1200" baseline="0" dirty="0" err="1" smtClean="0">
                <a:solidFill>
                  <a:schemeClr val="tx1"/>
                </a:solidFill>
                <a:effectLst/>
                <a:latin typeface="+mn-lt"/>
                <a:ea typeface="+mn-ea"/>
                <a:cs typeface="+mn-cs"/>
              </a:rPr>
              <a:t>Durlach</a:t>
            </a:r>
            <a:r>
              <a:rPr lang="en-US" sz="1400" b="0" kern="1200" baseline="0" dirty="0" smtClean="0">
                <a:solidFill>
                  <a:schemeClr val="tx1"/>
                </a:solidFill>
                <a:effectLst/>
                <a:latin typeface="+mn-lt"/>
                <a:ea typeface="+mn-ea"/>
                <a:cs typeface="+mn-cs"/>
              </a:rPr>
              <a:t> </a:t>
            </a:r>
            <a:r>
              <a:rPr lang="en-US" sz="1400" b="0" kern="1200" dirty="0" smtClean="0">
                <a:solidFill>
                  <a:schemeClr val="tx1"/>
                </a:solidFill>
                <a:effectLst/>
                <a:latin typeface="+mn-lt"/>
                <a:ea typeface="+mn-ea"/>
                <a:cs typeface="+mn-cs"/>
              </a:rPr>
              <a:t>Hong Tan from communications (e.g., </a:t>
            </a:r>
            <a:r>
              <a:rPr lang="en-US" sz="1400" b="0" kern="1200" dirty="0" err="1" smtClean="0">
                <a:solidFill>
                  <a:schemeClr val="tx1"/>
                </a:solidFill>
                <a:effectLst/>
                <a:latin typeface="+mn-lt"/>
                <a:ea typeface="+mn-ea"/>
                <a:cs typeface="+mn-cs"/>
              </a:rPr>
              <a:t>fo</a:t>
            </a:r>
            <a:r>
              <a:rPr lang="en-US" sz="1400" b="0" kern="1200" dirty="0" smtClean="0">
                <a:solidFill>
                  <a:schemeClr val="tx1"/>
                </a:solidFill>
                <a:effectLst/>
                <a:latin typeface="+mn-lt"/>
                <a:ea typeface="+mn-ea"/>
                <a:cs typeface="+mn-cs"/>
              </a:rPr>
              <a:t> the blind), and some, like </a:t>
            </a:r>
            <a:r>
              <a:rPr lang="en-US" sz="1400" b="0" kern="1200" dirty="0" err="1" smtClean="0">
                <a:solidFill>
                  <a:schemeClr val="tx1"/>
                </a:solidFill>
                <a:effectLst/>
                <a:latin typeface="+mn-lt"/>
                <a:ea typeface="+mn-ea"/>
                <a:cs typeface="+mn-cs"/>
              </a:rPr>
              <a:t>Srini</a:t>
            </a:r>
            <a:r>
              <a:rPr lang="en-US" sz="1400" b="0" kern="1200" dirty="0" smtClean="0">
                <a:solidFill>
                  <a:schemeClr val="tx1"/>
                </a:solidFill>
                <a:effectLst/>
                <a:latin typeface="+mn-lt"/>
                <a:ea typeface="+mn-ea"/>
                <a:cs typeface="+mn-cs"/>
              </a:rPr>
              <a:t>, from mechanics</a:t>
            </a:r>
            <a:r>
              <a:rPr lang="en-US" sz="1400" b="0" kern="1200" baseline="0" dirty="0" smtClean="0">
                <a:solidFill>
                  <a:schemeClr val="tx1"/>
                </a:solidFill>
                <a:effectLst/>
                <a:latin typeface="+mn-lt"/>
                <a:ea typeface="+mn-ea"/>
                <a:cs typeface="+mn-cs"/>
              </a:rPr>
              <a:t> and neuro</a:t>
            </a:r>
            <a:r>
              <a:rPr lang="en-US" sz="1400" b="0" kern="1200" dirty="0" smtClean="0">
                <a:solidFill>
                  <a:schemeClr val="tx1"/>
                </a:solidFill>
                <a:effectLst/>
                <a:latin typeface="+mn-lt"/>
                <a:ea typeface="+mn-ea"/>
                <a:cs typeface="+mn-cs"/>
              </a:rPr>
              <a:t>science.  At the time, </a:t>
            </a:r>
            <a:r>
              <a:rPr lang="en-US" sz="1400" b="0" kern="1200" dirty="0" err="1" smtClean="0">
                <a:solidFill>
                  <a:schemeClr val="tx1"/>
                </a:solidFill>
                <a:effectLst/>
                <a:latin typeface="+mn-lt"/>
                <a:ea typeface="+mn-ea"/>
                <a:cs typeface="+mn-cs"/>
              </a:rPr>
              <a:t>Dov</a:t>
            </a:r>
            <a:r>
              <a:rPr lang="en-US" sz="1400" b="0" kern="1200" dirty="0" smtClean="0">
                <a:solidFill>
                  <a:schemeClr val="tx1"/>
                </a:solidFill>
                <a:effectLst/>
                <a:latin typeface="+mn-lt"/>
                <a:ea typeface="+mn-ea"/>
                <a:cs typeface="+mn-cs"/>
              </a:rPr>
              <a:t> and I came from a lab at MIT that was closely tied to the Dynamic Systems and Control community, and we used to attend a sizeable meeting of the DSCD at the ASME’s Winter Annual Meeting.  </a:t>
            </a:r>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34A9D9-6D8D-A34F-AEDD-B6A2BBAFB56A}" type="slidenum">
              <a:rPr lang="en-US" smtClean="0"/>
              <a:t>1</a:t>
            </a:fld>
            <a:endParaRPr lang="en-US"/>
          </a:p>
        </p:txBody>
      </p:sp>
    </p:spTree>
    <p:extLst>
      <p:ext uri="{BB962C8B-B14F-4D97-AF65-F5344CB8AC3E}">
        <p14:creationId xmlns:p14="http://schemas.microsoft.com/office/powerpoint/2010/main" val="484166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By the fourth year we had really quite broad participation.  By this time, people like </a:t>
            </a:r>
            <a:r>
              <a:rPr lang="en-US" sz="1200" b="0" kern="1200" dirty="0" err="1" smtClean="0">
                <a:solidFill>
                  <a:schemeClr val="tx1"/>
                </a:solidFill>
                <a:effectLst/>
                <a:latin typeface="+mn-lt"/>
                <a:ea typeface="+mn-ea"/>
                <a:cs typeface="+mn-cs"/>
              </a:rPr>
              <a:t>Srini</a:t>
            </a:r>
            <a:r>
              <a:rPr lang="en-US" sz="1200" b="0" kern="1200" dirty="0" smtClean="0">
                <a:solidFill>
                  <a:schemeClr val="tx1"/>
                </a:solidFill>
                <a:effectLst/>
                <a:latin typeface="+mn-lt"/>
                <a:ea typeface="+mn-ea"/>
                <a:cs typeface="+mn-cs"/>
              </a:rPr>
              <a:t>, Rob Howe, Blake Hannaford and Tim </a:t>
            </a:r>
            <a:r>
              <a:rPr lang="en-US" sz="1200" b="0" kern="1200" dirty="0" err="1" smtClean="0">
                <a:solidFill>
                  <a:schemeClr val="tx1"/>
                </a:solidFill>
                <a:effectLst/>
                <a:latin typeface="+mn-lt"/>
                <a:ea typeface="+mn-ea"/>
                <a:cs typeface="+mn-cs"/>
              </a:rPr>
              <a:t>Salcudean</a:t>
            </a:r>
            <a:r>
              <a:rPr lang="en-US" sz="1200" b="0" kern="1200" dirty="0" smtClean="0">
                <a:solidFill>
                  <a:schemeClr val="tx1"/>
                </a:solidFill>
                <a:effectLst/>
                <a:latin typeface="+mn-lt"/>
                <a:ea typeface="+mn-ea"/>
                <a:cs typeface="+mn-cs"/>
              </a:rPr>
              <a:t> in addition to names that you already saw, were regular participants.  Also in our fourth year Susan and Bobby had their first paper in the Symposium, which turned out to be fateful.</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Because you see, at the time, </a:t>
            </a:r>
            <a:r>
              <a:rPr lang="en-US" sz="1200" b="0" kern="1200" dirty="0" err="1" smtClean="0">
                <a:solidFill>
                  <a:schemeClr val="tx1"/>
                </a:solidFill>
                <a:effectLst/>
                <a:latin typeface="+mn-lt"/>
                <a:ea typeface="+mn-ea"/>
                <a:cs typeface="+mn-cs"/>
              </a:rPr>
              <a:t>Dov</a:t>
            </a:r>
            <a:r>
              <a:rPr lang="en-US" sz="1200" b="0" kern="1200" dirty="0" smtClean="0">
                <a:solidFill>
                  <a:schemeClr val="tx1"/>
                </a:solidFill>
                <a:effectLst/>
                <a:latin typeface="+mn-lt"/>
                <a:ea typeface="+mn-ea"/>
                <a:cs typeface="+mn-cs"/>
              </a:rPr>
              <a:t> and I were getting a little burned out.  It was time to make a decision.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10</a:t>
            </a:fld>
            <a:endParaRPr lang="en-US"/>
          </a:p>
        </p:txBody>
      </p:sp>
    </p:spTree>
    <p:extLst>
      <p:ext uri="{BB962C8B-B14F-4D97-AF65-F5344CB8AC3E}">
        <p14:creationId xmlns:p14="http://schemas.microsoft.com/office/powerpoint/2010/main" val="115896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Now, the history of the Haptic Symposium is really a history of decisions.  I suppose that is true of all of us:  decisions of what to study, where to live, whom to marry, etc.  Perhaps the first big decision had been to put together the symposium at all, and the second to continue it, but I’d say that the biggest decision we made, certainly the most fateful, was to hand it over.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Succeeding in that hand-over did a lot to ensure the longevity of the symposium.  The symposium could easily have been our little extracurricular that went away as soon as we got bored.  Instead, other people came in and started to take ownership.  Making that handoff ensured that the symposium was owned by the haptics community, not by </a:t>
            </a:r>
            <a:r>
              <a:rPr lang="en-US" sz="1200" b="0" kern="1200" dirty="0" err="1" smtClean="0">
                <a:solidFill>
                  <a:schemeClr val="tx1"/>
                </a:solidFill>
                <a:effectLst/>
                <a:latin typeface="+mn-lt"/>
                <a:ea typeface="+mn-ea"/>
                <a:cs typeface="+mn-cs"/>
              </a:rPr>
              <a:t>Dov</a:t>
            </a:r>
            <a:r>
              <a:rPr lang="en-US" sz="1200" b="0" kern="1200" dirty="0" smtClean="0">
                <a:solidFill>
                  <a:schemeClr val="tx1"/>
                </a:solidFill>
                <a:effectLst/>
                <a:latin typeface="+mn-lt"/>
                <a:ea typeface="+mn-ea"/>
                <a:cs typeface="+mn-cs"/>
              </a:rPr>
              <a:t> and myself. </a:t>
            </a:r>
            <a:endParaRPr lang="en-US" b="0" dirty="0"/>
          </a:p>
        </p:txBody>
      </p:sp>
      <p:sp>
        <p:nvSpPr>
          <p:cNvPr id="4" name="Slide Number Placeholder 3"/>
          <p:cNvSpPr>
            <a:spLocks noGrp="1"/>
          </p:cNvSpPr>
          <p:nvPr>
            <p:ph type="sldNum" sz="quarter" idx="10"/>
          </p:nvPr>
        </p:nvSpPr>
        <p:spPr/>
        <p:txBody>
          <a:bodyPr/>
          <a:lstStyle/>
          <a:p>
            <a:fld id="{E434A9D9-6D8D-A34F-AEDD-B6A2BBAFB56A}" type="slidenum">
              <a:rPr lang="en-US" smtClean="0"/>
              <a:t>11</a:t>
            </a:fld>
            <a:endParaRPr lang="en-US"/>
          </a:p>
        </p:txBody>
      </p:sp>
    </p:spTree>
    <p:extLst>
      <p:ext uri="{BB962C8B-B14F-4D97-AF65-F5344CB8AC3E}">
        <p14:creationId xmlns:p14="http://schemas.microsoft.com/office/powerpoint/2010/main" val="256838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And we were incredibly fortunate in whom we got to take over:  Rob Howe and Susan Lederman.  We couldn’t have found two people of higher stature and more energy.  Susan in particular has to be commended because an ASME conference was definitely not her home turf.  But she committed not only to attending, but to organizing.  That says a lot about her character.</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the results were immediate.  Whereas we had been running at about 15 papers each year, under Susan and Rob the numbers jumped to 25-30.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34A9D9-6D8D-A34F-AEDD-B6A2BBAFB56A}" type="slidenum">
              <a:rPr lang="en-US" smtClean="0"/>
              <a:t>12</a:t>
            </a:fld>
            <a:endParaRPr lang="en-US"/>
          </a:p>
        </p:txBody>
      </p:sp>
    </p:spTree>
    <p:extLst>
      <p:ext uri="{BB962C8B-B14F-4D97-AF65-F5344CB8AC3E}">
        <p14:creationId xmlns:p14="http://schemas.microsoft.com/office/powerpoint/2010/main" val="3142956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13</a:t>
            </a:fld>
            <a:endParaRPr lang="en-US"/>
          </a:p>
        </p:txBody>
      </p:sp>
    </p:spTree>
    <p:extLst>
      <p:ext uri="{BB962C8B-B14F-4D97-AF65-F5344CB8AC3E}">
        <p14:creationId xmlns:p14="http://schemas.microsoft.com/office/powerpoint/2010/main" val="4111234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They ran it for three years and then handed it off to Lynette Jones and Tim </a:t>
            </a:r>
            <a:r>
              <a:rPr lang="en-US" sz="1200" b="0" kern="1200" dirty="0" err="1" smtClean="0">
                <a:solidFill>
                  <a:schemeClr val="tx1"/>
                </a:solidFill>
                <a:effectLst/>
                <a:latin typeface="+mn-lt"/>
                <a:ea typeface="+mn-ea"/>
                <a:cs typeface="+mn-cs"/>
              </a:rPr>
              <a:t>Salcudean</a:t>
            </a:r>
            <a:r>
              <a:rPr lang="en-US" sz="1200" b="0" kern="1200" dirty="0" smtClean="0">
                <a:solidFill>
                  <a:schemeClr val="tx1"/>
                </a:solidFill>
                <a:effectLst/>
                <a:latin typeface="+mn-lt"/>
                <a:ea typeface="+mn-ea"/>
                <a:cs typeface="+mn-cs"/>
              </a:rPr>
              <a:t>, who grew it even further, reaching the ~36 papers value that remains our sweet spot today.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14</a:t>
            </a:fld>
            <a:endParaRPr lang="en-US"/>
          </a:p>
        </p:txBody>
      </p:sp>
    </p:spTree>
    <p:extLst>
      <p:ext uri="{BB962C8B-B14F-4D97-AF65-F5344CB8AC3E}">
        <p14:creationId xmlns:p14="http://schemas.microsoft.com/office/powerpoint/2010/main" val="3630930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Now,</a:t>
            </a:r>
            <a:r>
              <a:rPr lang="en-US" sz="1200" b="0" kern="1200" baseline="0" dirty="0" smtClean="0">
                <a:solidFill>
                  <a:schemeClr val="tx1"/>
                </a:solidFill>
                <a:effectLst/>
                <a:latin typeface="+mn-lt"/>
                <a:ea typeface="+mn-ea"/>
                <a:cs typeface="+mn-cs"/>
              </a:rPr>
              <a:t> Lynette and Tim weren’t as fortunate with venues.  </a:t>
            </a:r>
            <a:r>
              <a:rPr lang="en-US" sz="1200" b="0" kern="1200" dirty="0" smtClean="0">
                <a:solidFill>
                  <a:schemeClr val="tx1"/>
                </a:solidFill>
                <a:effectLst/>
                <a:latin typeface="+mn-lt"/>
                <a:ea typeface="+mn-ea"/>
                <a:cs typeface="+mn-cs"/>
              </a:rPr>
              <a:t>Their very first year it was in the Opryland Hotel.  If you’ve never been, it is a most remarkable structure.  A Texas-sized (well, Nashville-sized) Crystal Palace full of glass panels and expansive atria.  I didn’t attend that year, but I’ve had the pleasure of being there under different circumstances.  understand that one needs to take boats on an indoor river to get from place to place.  The thing</a:t>
            </a:r>
            <a:r>
              <a:rPr lang="en-US" sz="1200" b="0" kern="1200" baseline="0" dirty="0" smtClean="0">
                <a:solidFill>
                  <a:schemeClr val="tx1"/>
                </a:solidFill>
                <a:effectLst/>
                <a:latin typeface="+mn-lt"/>
                <a:ea typeface="+mn-ea"/>
                <a:cs typeface="+mn-cs"/>
              </a:rPr>
              <a:t> about Opryland is that it feels, well, artificial.  Nashville is an amazing slice of American culture, but it feels kind of hard to experience from the confines of Opryland.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My understanding is that this is when serious discussions of moving away from the ASME first began.  Again, I have to emphasize the sheer size of the IMECE.  That really forced the hand of the ASME in picking venues.  They had to be big enough.  Moreover, there is a tendency to get lost in the bureaucracy, and Lynette and Tim certainly suffered their share of snafus.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Unfortunately, things didn’t get any more real the following year when the meeting was held at the Dolphin Resort in Disney World.  The end had come.  Meetings were held.  Pros and cons were weighed, and the decision was made to align with the IEEE.  Not just the IEEE, but the IEEE Virtual Reality conference.  This was a much smaller conference than the IMECE, and attended by people who had good reason to be interested in haptics.  And it was in the spring, which worked better for those from the </a:t>
            </a:r>
            <a:r>
              <a:rPr lang="en-US" sz="1200" b="0" kern="1200" baseline="0" dirty="0" err="1" smtClean="0">
                <a:solidFill>
                  <a:schemeClr val="tx1"/>
                </a:solidFill>
                <a:effectLst/>
                <a:latin typeface="+mn-lt"/>
                <a:ea typeface="+mn-ea"/>
                <a:cs typeface="+mn-cs"/>
              </a:rPr>
              <a:t>pyschology</a:t>
            </a:r>
            <a:r>
              <a:rPr lang="en-US" sz="1200" b="0" kern="1200" baseline="0" dirty="0" smtClean="0">
                <a:solidFill>
                  <a:schemeClr val="tx1"/>
                </a:solidFill>
                <a:effectLst/>
                <a:latin typeface="+mn-lt"/>
                <a:ea typeface="+mn-ea"/>
                <a:cs typeface="+mn-cs"/>
              </a:rPr>
              <a:t> community.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Of course, this meant that we had to skip a year.  There just wasn’t time for us to arrange a 2001 conference.  So the next Haptics Symposium was held in 2002 … ironically in Orlando again.  But at least not at Disney.  At a hotel in downtown Orlando which was actually kind of nice, as I recall.</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15</a:t>
            </a:fld>
            <a:endParaRPr lang="en-US"/>
          </a:p>
        </p:txBody>
      </p:sp>
    </p:spTree>
    <p:extLst>
      <p:ext uri="{BB962C8B-B14F-4D97-AF65-F5344CB8AC3E}">
        <p14:creationId xmlns:p14="http://schemas.microsoft.com/office/powerpoint/2010/main" val="1054909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Now,</a:t>
            </a:r>
            <a:r>
              <a:rPr lang="en-US" sz="1200" b="0" kern="1200" baseline="0" dirty="0" smtClean="0">
                <a:solidFill>
                  <a:schemeClr val="tx1"/>
                </a:solidFill>
                <a:effectLst/>
                <a:latin typeface="+mn-lt"/>
                <a:ea typeface="+mn-ea"/>
                <a:cs typeface="+mn-cs"/>
              </a:rPr>
              <a:t> Lynette and Tim weren’t as fortunate with venues.  </a:t>
            </a:r>
            <a:r>
              <a:rPr lang="en-US" sz="1200" b="0" kern="1200" dirty="0" smtClean="0">
                <a:solidFill>
                  <a:schemeClr val="tx1"/>
                </a:solidFill>
                <a:effectLst/>
                <a:latin typeface="+mn-lt"/>
                <a:ea typeface="+mn-ea"/>
                <a:cs typeface="+mn-cs"/>
              </a:rPr>
              <a:t>Their very first year it was in the Opryland Hotel.  If you’ve never been, it is a most remarkable structure.  A Texas-sized (well, Nashville-sized) Crystal Palace full of glass panels and expansive atria.  I didn’t attend that year, but I’ve had the pleasure of being there under different circumstances.  understand that one needs to take boats on an indoor river to get from place to place.  The thing</a:t>
            </a:r>
            <a:r>
              <a:rPr lang="en-US" sz="1200" b="0" kern="1200" baseline="0" dirty="0" smtClean="0">
                <a:solidFill>
                  <a:schemeClr val="tx1"/>
                </a:solidFill>
                <a:effectLst/>
                <a:latin typeface="+mn-lt"/>
                <a:ea typeface="+mn-ea"/>
                <a:cs typeface="+mn-cs"/>
              </a:rPr>
              <a:t> about Opryland is that it feels, well, artificial.  Nashville is an amazing slice of American culture, but it feels kind of hard to experience from the confines of Opryland.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My understanding is that this is when serious discussions of moving away from the ASME first began.  Again, I have to emphasize the sheer size of the IMECE.  That really forced the hand of the ASME in picking venues.  They had to be big enough.  Moreover, there is a tendency to get lost in the bureaucracy, and Lynette and Tim certainly suffered their share of snafus.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Unfortunately, things didn’t get any more real the following year when the meeting was held at the Dolphin Resort in Disney World.  The end had come.  Meetings were held.  Pros and cons were weighed, and the decision was made to align with the IEEE.  Not just the IEEE, but the IEEE Virtual Reality conference.  This was a much smaller conference than the IMECE, and attended by people who had good reason to be interested in haptics.  And it was in the spring, which worked better for those from the </a:t>
            </a:r>
            <a:r>
              <a:rPr lang="en-US" sz="1200" b="0" kern="1200" baseline="0" dirty="0" err="1" smtClean="0">
                <a:solidFill>
                  <a:schemeClr val="tx1"/>
                </a:solidFill>
                <a:effectLst/>
                <a:latin typeface="+mn-lt"/>
                <a:ea typeface="+mn-ea"/>
                <a:cs typeface="+mn-cs"/>
              </a:rPr>
              <a:t>pyschology</a:t>
            </a:r>
            <a:r>
              <a:rPr lang="en-US" sz="1200" b="0" kern="1200" baseline="0" dirty="0" smtClean="0">
                <a:solidFill>
                  <a:schemeClr val="tx1"/>
                </a:solidFill>
                <a:effectLst/>
                <a:latin typeface="+mn-lt"/>
                <a:ea typeface="+mn-ea"/>
                <a:cs typeface="+mn-cs"/>
              </a:rPr>
              <a:t> community.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Of course, this meant that we had to skip a year.  There just wasn’t time for us to arrange a 2001 conference.  So the next Haptics Symposium was held in 2002 … ironically in Orlando again.  But at least not at Disney.  At a hotel in downtown Orlando which was actually kind of nice, as I recall.</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17</a:t>
            </a:fld>
            <a:endParaRPr lang="en-US"/>
          </a:p>
        </p:txBody>
      </p:sp>
    </p:spTree>
    <p:extLst>
      <p:ext uri="{BB962C8B-B14F-4D97-AF65-F5344CB8AC3E}">
        <p14:creationId xmlns:p14="http://schemas.microsoft.com/office/powerpoint/2010/main" val="105490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team of co-chairs to run the conference was Hong Tan and Blake Hannaford.</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18</a:t>
            </a:fld>
            <a:endParaRPr lang="en-US"/>
          </a:p>
        </p:txBody>
      </p:sp>
    </p:spTree>
    <p:extLst>
      <p:ext uri="{BB962C8B-B14F-4D97-AF65-F5344CB8AC3E}">
        <p14:creationId xmlns:p14="http://schemas.microsoft.com/office/powerpoint/2010/main" val="166043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conference</a:t>
            </a:r>
            <a:r>
              <a:rPr lang="en-US" baseline="0" dirty="0" smtClean="0"/>
              <a:t> was in LA their first year.  Now, around this time, the social aspects were becoming more important.  In particular, it was becoming a tradition to get all of the participants together for a dinner.  </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19</a:t>
            </a:fld>
            <a:endParaRPr lang="en-US"/>
          </a:p>
        </p:txBody>
      </p:sp>
    </p:spTree>
    <p:extLst>
      <p:ext uri="{BB962C8B-B14F-4D97-AF65-F5344CB8AC3E}">
        <p14:creationId xmlns:p14="http://schemas.microsoft.com/office/powerpoint/2010/main" val="185579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this was still something of an informal affair, and it sometimes resulted</a:t>
            </a:r>
            <a:r>
              <a:rPr lang="en-US" baseline="0" dirty="0" smtClean="0"/>
              <a:t> in the the organizer asking people to pony up when the bill came.  Here’s Blake wondering where his green eyeshade went.</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20</a:t>
            </a:fld>
            <a:endParaRPr lang="en-US"/>
          </a:p>
        </p:txBody>
      </p:sp>
    </p:spTree>
    <p:extLst>
      <p:ext uri="{BB962C8B-B14F-4D97-AF65-F5344CB8AC3E}">
        <p14:creationId xmlns:p14="http://schemas.microsoft.com/office/powerpoint/2010/main" val="342276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Here is a picture of us in the late eighties headed off to a Winter Annual Meeting when it happened to be located in Boston.  We’re there with </a:t>
            </a:r>
            <a:r>
              <a:rPr lang="en-US" sz="1200" b="0" kern="1200" dirty="0" err="1" smtClean="0">
                <a:solidFill>
                  <a:schemeClr val="tx1"/>
                </a:solidFill>
                <a:effectLst/>
                <a:latin typeface="+mn-lt"/>
                <a:ea typeface="+mn-ea"/>
                <a:cs typeface="+mn-cs"/>
              </a:rPr>
              <a:t>Dov’s</a:t>
            </a:r>
            <a:r>
              <a:rPr lang="en-US" sz="1200" b="0" kern="1200" dirty="0" smtClean="0">
                <a:solidFill>
                  <a:schemeClr val="tx1"/>
                </a:solidFill>
                <a:effectLst/>
                <a:latin typeface="+mn-lt"/>
                <a:ea typeface="+mn-ea"/>
                <a:cs typeface="+mn-cs"/>
              </a:rPr>
              <a:t> lovely wife Laura and our </a:t>
            </a:r>
            <a:r>
              <a:rPr lang="en-US" sz="1200" b="0" kern="1200" dirty="0" err="1" smtClean="0">
                <a:solidFill>
                  <a:schemeClr val="tx1"/>
                </a:solidFill>
                <a:effectLst/>
                <a:latin typeface="+mn-lt"/>
                <a:ea typeface="+mn-ea"/>
                <a:cs typeface="+mn-cs"/>
              </a:rPr>
              <a:t>labmate</a:t>
            </a:r>
            <a:r>
              <a:rPr lang="en-US" sz="1200" b="0" kern="1200" dirty="0" smtClean="0">
                <a:solidFill>
                  <a:schemeClr val="tx1"/>
                </a:solidFill>
                <a:effectLst/>
                <a:latin typeface="+mn-lt"/>
                <a:ea typeface="+mn-ea"/>
                <a:cs typeface="+mn-cs"/>
              </a:rPr>
              <a:t> Bill Murray.  As you can see, I was no match for either </a:t>
            </a:r>
            <a:r>
              <a:rPr lang="en-US" sz="1200" b="0" kern="1200" dirty="0" err="1" smtClean="0">
                <a:solidFill>
                  <a:schemeClr val="tx1"/>
                </a:solidFill>
                <a:effectLst/>
                <a:latin typeface="+mn-lt"/>
                <a:ea typeface="+mn-ea"/>
                <a:cs typeface="+mn-cs"/>
              </a:rPr>
              <a:t>Dov</a:t>
            </a:r>
            <a:r>
              <a:rPr lang="en-US" sz="1200" b="0" kern="1200" dirty="0" smtClean="0">
                <a:solidFill>
                  <a:schemeClr val="tx1"/>
                </a:solidFill>
                <a:effectLst/>
                <a:latin typeface="+mn-lt"/>
                <a:ea typeface="+mn-ea"/>
                <a:cs typeface="+mn-cs"/>
              </a:rPr>
              <a:t> or Bill when it came to facial hair.  Now I’m no match when it comes to hair in general.</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It was pretty ordinary for young people to organize themed sessions, we were young people, so we decided to do exactly that.  We called up our friends, I assume we distributed some sort of call for papers (how’d we do that </a:t>
            </a:r>
            <a:r>
              <a:rPr lang="en-US" sz="1200" b="0" kern="1200" dirty="0" err="1" smtClean="0">
                <a:solidFill>
                  <a:schemeClr val="tx1"/>
                </a:solidFill>
                <a:effectLst/>
                <a:latin typeface="+mn-lt"/>
                <a:ea typeface="+mn-ea"/>
                <a:cs typeface="+mn-cs"/>
              </a:rPr>
              <a:t>Dov</a:t>
            </a:r>
            <a:r>
              <a:rPr lang="en-US" sz="1200" b="0" kern="1200" dirty="0" smtClean="0">
                <a:solidFill>
                  <a:schemeClr val="tx1"/>
                </a:solidFill>
                <a:effectLst/>
                <a:latin typeface="+mn-lt"/>
                <a:ea typeface="+mn-ea"/>
                <a:cs typeface="+mn-cs"/>
              </a:rPr>
              <a:t>, Pony Express?), and we got a few takers.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a:t>
            </a:fld>
            <a:endParaRPr lang="en-US"/>
          </a:p>
        </p:txBody>
      </p:sp>
    </p:spTree>
    <p:extLst>
      <p:ext uri="{BB962C8B-B14F-4D97-AF65-F5344CB8AC3E}">
        <p14:creationId xmlns:p14="http://schemas.microsoft.com/office/powerpoint/2010/main" val="3485898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green, the conference came back to Chicago in 2004.  Green is the color of our river on St Patrick’s day.  I remember this meeting mainly because I</a:t>
            </a:r>
            <a:r>
              <a:rPr lang="en-US" baseline="0" dirty="0" smtClean="0"/>
              <a:t> was in charge of the dinner.  I think this was the first year that we actually built the dinner into the registration.  We had our own room downstairs at </a:t>
            </a:r>
            <a:r>
              <a:rPr lang="en-US" baseline="0" dirty="0" err="1" smtClean="0"/>
              <a:t>Maggianos</a:t>
            </a:r>
            <a:r>
              <a:rPr lang="en-US" baseline="0" dirty="0" smtClean="0"/>
              <a:t>.  Very swank.</a:t>
            </a:r>
          </a:p>
          <a:p>
            <a:endParaRPr lang="en-US" baseline="0" dirty="0" smtClean="0"/>
          </a:p>
          <a:p>
            <a:r>
              <a:rPr lang="en-US" baseline="0" dirty="0" smtClean="0"/>
              <a:t>But things were about to change much more dramatically.  In preparing this talk, I asked some folks for reminiscences, and this is what I got from Antonio </a:t>
            </a:r>
            <a:r>
              <a:rPr lang="en-US" baseline="0" dirty="0" err="1" smtClean="0"/>
              <a:t>Bicchi</a:t>
            </a:r>
            <a:r>
              <a:rPr lang="en-US" baseline="0" dirty="0" smtClean="0"/>
              <a:t>:</a:t>
            </a:r>
          </a:p>
          <a:p>
            <a:endParaRPr lang="en-US" baseline="0" dirty="0" smtClean="0"/>
          </a:p>
          <a:p>
            <a:r>
              <a:rPr lang="en-US" sz="1200" kern="1200" dirty="0" smtClean="0">
                <a:solidFill>
                  <a:schemeClr val="tx1"/>
                </a:solidFill>
                <a:latin typeface="+mn-lt"/>
                <a:ea typeface="+mn-ea"/>
                <a:cs typeface="+mn-cs"/>
              </a:rPr>
              <a:t>“I remember the night in Chicago at HS (2003? 2004?) when Hong Tan and I were resenting the fragmentation in small regional and disciplinary conferences, and we came up with a lament - </a:t>
            </a:r>
            <a:r>
              <a:rPr lang="en-US" sz="1200" i="1" kern="1200" dirty="0" smtClean="0">
                <a:solidFill>
                  <a:schemeClr val="tx1"/>
                </a:solidFill>
                <a:latin typeface="+mn-lt"/>
                <a:ea typeface="+mn-ea"/>
                <a:cs typeface="+mn-cs"/>
              </a:rPr>
              <a:t>dammit, what we 'd need is a WORLD haptics!”</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21</a:t>
            </a:fld>
            <a:endParaRPr lang="en-US"/>
          </a:p>
        </p:txBody>
      </p:sp>
    </p:spTree>
    <p:extLst>
      <p:ext uri="{BB962C8B-B14F-4D97-AF65-F5344CB8AC3E}">
        <p14:creationId xmlns:p14="http://schemas.microsoft.com/office/powerpoint/2010/main" val="659730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that is what happened the very next year.  Antonio</a:t>
            </a:r>
            <a:r>
              <a:rPr lang="en-US" baseline="0" dirty="0" smtClean="0"/>
              <a:t> and Massimo </a:t>
            </a:r>
            <a:r>
              <a:rPr lang="en-US" baseline="0" dirty="0" err="1" smtClean="0"/>
              <a:t>Bergamasco</a:t>
            </a:r>
            <a:r>
              <a:rPr lang="en-US" baseline="0" dirty="0" smtClean="0"/>
              <a:t> organized the very first world </a:t>
            </a:r>
            <a:r>
              <a:rPr lang="en-US" baseline="0" dirty="0" err="1" smtClean="0"/>
              <a:t>hapitcs</a:t>
            </a:r>
            <a:r>
              <a:rPr lang="en-US" baseline="0" dirty="0" smtClean="0"/>
              <a:t> conference in Pisa</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22</a:t>
            </a:fld>
            <a:endParaRPr lang="en-US"/>
          </a:p>
        </p:txBody>
      </p:sp>
    </p:spTree>
    <p:extLst>
      <p:ext uri="{BB962C8B-B14F-4D97-AF65-F5344CB8AC3E}">
        <p14:creationId xmlns:p14="http://schemas.microsoft.com/office/powerpoint/2010/main" val="1018636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 day it</a:t>
            </a:r>
            <a:r>
              <a:rPr lang="en-US" baseline="0" dirty="0" smtClean="0"/>
              <a:t> may be the largest haptics conference ever held.  69 papers and 143 posters.  It was huge!  </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23</a:t>
            </a:fld>
            <a:endParaRPr lang="en-US"/>
          </a:p>
        </p:txBody>
      </p:sp>
    </p:spTree>
    <p:extLst>
      <p:ext uri="{BB962C8B-B14F-4D97-AF65-F5344CB8AC3E}">
        <p14:creationId xmlns:p14="http://schemas.microsoft.com/office/powerpoint/2010/main" val="1512057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 was also a great opportunity</a:t>
            </a:r>
            <a:r>
              <a:rPr lang="en-US" baseline="0" dirty="0" smtClean="0"/>
              <a:t> for us North Americans to help out our European friends.  Here </a:t>
            </a:r>
            <a:r>
              <a:rPr lang="en-US" baseline="0" dirty="0" err="1" smtClean="0"/>
              <a:t>Dov</a:t>
            </a:r>
            <a:r>
              <a:rPr lang="en-US" baseline="0" dirty="0" smtClean="0"/>
              <a:t> shores up the tower.  Its power to cause leaning, however, is impressive.  Eventually, I had to step in to support Hong, </a:t>
            </a:r>
            <a:r>
              <a:rPr lang="en-US" baseline="0" dirty="0" err="1" smtClean="0"/>
              <a:t>Dov</a:t>
            </a:r>
            <a:r>
              <a:rPr lang="en-US" baseline="0" dirty="0" smtClean="0"/>
              <a:t> and </a:t>
            </a:r>
            <a:r>
              <a:rPr lang="en-US" baseline="0" dirty="0" err="1" smtClean="0"/>
              <a:t>Karon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24</a:t>
            </a:fld>
            <a:endParaRPr lang="en-US"/>
          </a:p>
        </p:txBody>
      </p:sp>
    </p:spTree>
    <p:extLst>
      <p:ext uri="{BB962C8B-B14F-4D97-AF65-F5344CB8AC3E}">
        <p14:creationId xmlns:p14="http://schemas.microsoft.com/office/powerpoint/2010/main" val="3971034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things that a lot of us remember about Pisa</a:t>
            </a:r>
            <a:r>
              <a:rPr lang="en-US" baseline="0" dirty="0" smtClean="0"/>
              <a:t> is the scope and the quality of the demos.  We had had demos before, but World Haptics took them to a new level</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25</a:t>
            </a:fld>
            <a:endParaRPr lang="en-US"/>
          </a:p>
        </p:txBody>
      </p:sp>
    </p:spTree>
    <p:extLst>
      <p:ext uri="{BB962C8B-B14F-4D97-AF65-F5344CB8AC3E}">
        <p14:creationId xmlns:p14="http://schemas.microsoft.com/office/powerpoint/2010/main" val="3958516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 going to break out of the strict chronology and say just a little bit about the three World Haptics</a:t>
            </a:r>
            <a:r>
              <a:rPr lang="en-US" baseline="0" dirty="0" smtClean="0"/>
              <a:t> conferences that have followed.  They were organized by these men…</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26</a:t>
            </a:fld>
            <a:endParaRPr lang="en-US"/>
          </a:p>
        </p:txBody>
      </p:sp>
    </p:spTree>
    <p:extLst>
      <p:ext uri="{BB962C8B-B14F-4D97-AF65-F5344CB8AC3E}">
        <p14:creationId xmlns:p14="http://schemas.microsoft.com/office/powerpoint/2010/main" val="2942716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held in Tsukuba Japan, Salt Lake City and Istanbul.  Every one of these was an outstanding event, widely</a:t>
            </a:r>
            <a:r>
              <a:rPr lang="en-US" baseline="0" dirty="0" smtClean="0"/>
              <a:t> appreciated by the haptics community for the breadth and quality of the work presented….</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27</a:t>
            </a:fld>
            <a:endParaRPr lang="en-US"/>
          </a:p>
        </p:txBody>
      </p:sp>
    </p:spTree>
    <p:extLst>
      <p:ext uri="{BB962C8B-B14F-4D97-AF65-F5344CB8AC3E}">
        <p14:creationId xmlns:p14="http://schemas.microsoft.com/office/powerpoint/2010/main" val="3532008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also for the quality</a:t>
            </a:r>
            <a:r>
              <a:rPr lang="en-US" baseline="0" dirty="0" smtClean="0"/>
              <a:t> of the entertainment.  For instance, John </a:t>
            </a:r>
            <a:r>
              <a:rPr lang="en-US" baseline="0" dirty="0" err="1" smtClean="0"/>
              <a:t>Hollerbach’s</a:t>
            </a:r>
            <a:r>
              <a:rPr lang="en-US" baseline="0" dirty="0" smtClean="0"/>
              <a:t> sons had a musical group that performed at the banquet and I believe that this was the very first haptics conference featuring dancing.  But </a:t>
            </a:r>
            <a:r>
              <a:rPr lang="en-US" baseline="0" dirty="0" err="1" smtClean="0"/>
              <a:t>Cagatay</a:t>
            </a:r>
            <a:r>
              <a:rPr lang="en-US" baseline="0" dirty="0" smtClean="0"/>
              <a:t> was not to be outdone, especially in the dancing department.  I have to say that I really like this photo…</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28</a:t>
            </a:fld>
            <a:endParaRPr lang="en-US"/>
          </a:p>
        </p:txBody>
      </p:sp>
    </p:spTree>
    <p:extLst>
      <p:ext uri="{BB962C8B-B14F-4D97-AF65-F5344CB8AC3E}">
        <p14:creationId xmlns:p14="http://schemas.microsoft.com/office/powerpoint/2010/main" val="2860876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a:t>
            </a:r>
            <a:r>
              <a:rPr lang="en-US" baseline="0" dirty="0" smtClean="0"/>
              <a:t> the haptics symposium continued in even years, and started the sensible tradition of staggered co-chairs.</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29</a:t>
            </a:fld>
            <a:endParaRPr lang="en-US"/>
          </a:p>
        </p:txBody>
      </p:sp>
    </p:spTree>
    <p:extLst>
      <p:ext uri="{BB962C8B-B14F-4D97-AF65-F5344CB8AC3E}">
        <p14:creationId xmlns:p14="http://schemas.microsoft.com/office/powerpoint/2010/main" val="1076371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a:t>
            </a:r>
            <a:r>
              <a:rPr lang="en-US" baseline="0" dirty="0" smtClean="0"/>
              <a:t> venues have included Arlington VA (this is the view from Arlington, looking across the Potomac), Reno and </a:t>
            </a:r>
            <a:r>
              <a:rPr lang="en-US" baseline="0" dirty="0" err="1" smtClean="0"/>
              <a:t>Walham</a:t>
            </a:r>
            <a:r>
              <a:rPr lang="en-US" baseline="0" dirty="0" smtClean="0"/>
              <a:t> Massachusetts.  This is the view from Waltham, assuming one is in a hot air balloon with a telescope.  So, the venues weren’t really the greatest.  </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30</a:t>
            </a:fld>
            <a:endParaRPr lang="en-US"/>
          </a:p>
        </p:txBody>
      </p:sp>
    </p:spTree>
    <p:extLst>
      <p:ext uri="{BB962C8B-B14F-4D97-AF65-F5344CB8AC3E}">
        <p14:creationId xmlns:p14="http://schemas.microsoft.com/office/powerpoint/2010/main" val="187344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That very first symposium was held in Anaheim, California (best known at the home of Disneyland, one of the happiest places on Earth) and we had nine papers.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34A9D9-6D8D-A34F-AEDD-B6A2BBAFB56A}" type="slidenum">
              <a:rPr lang="en-US" smtClean="0"/>
              <a:t>3</a:t>
            </a:fld>
            <a:endParaRPr lang="en-US"/>
          </a:p>
        </p:txBody>
      </p:sp>
    </p:spTree>
    <p:extLst>
      <p:ext uri="{BB962C8B-B14F-4D97-AF65-F5344CB8AC3E}">
        <p14:creationId xmlns:p14="http://schemas.microsoft.com/office/powerpoint/2010/main" val="13926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conferences were still awesome, with amazing demos and some pretty excellent entertainment, such as a night at the</a:t>
            </a:r>
            <a:r>
              <a:rPr lang="en-US" baseline="0" dirty="0" smtClean="0"/>
              <a:t> Boston Museum and Science.  Nonetheless, discontent with the venues and struggles with the IEEE VR conference were growing.  And what better place to declare independence than Boston!	</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31</a:t>
            </a:fld>
            <a:endParaRPr lang="en-US"/>
          </a:p>
        </p:txBody>
      </p:sp>
    </p:spTree>
    <p:extLst>
      <p:ext uri="{BB962C8B-B14F-4D97-AF65-F5344CB8AC3E}">
        <p14:creationId xmlns:p14="http://schemas.microsoft.com/office/powerpoint/2010/main" val="235165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brings us to the end of this chronology and the beginning of many new adventures, I’m sure.  </a:t>
            </a:r>
            <a:r>
              <a:rPr lang="en-US" baseline="0" dirty="0" err="1" smtClean="0"/>
              <a:t>Karon</a:t>
            </a:r>
            <a:r>
              <a:rPr lang="en-US" baseline="0" dirty="0" smtClean="0"/>
              <a:t> and Marcie and the entire Organizing Committee have done an outstanding job of organizing the first-ever independent Haptics Symposium.  Indeed, one can honestly say that they have done an outstanding job of organizing the first ever Haptics Symposium since this is the first time that the conference has actually had that name.</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32</a:t>
            </a:fld>
            <a:endParaRPr lang="en-US"/>
          </a:p>
        </p:txBody>
      </p:sp>
    </p:spTree>
    <p:extLst>
      <p:ext uri="{BB962C8B-B14F-4D97-AF65-F5344CB8AC3E}">
        <p14:creationId xmlns:p14="http://schemas.microsoft.com/office/powerpoint/2010/main" val="2498371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we are in Vancouver.</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33</a:t>
            </a:fld>
            <a:endParaRPr lang="en-US"/>
          </a:p>
        </p:txBody>
      </p:sp>
    </p:spTree>
    <p:extLst>
      <p:ext uri="{BB962C8B-B14F-4D97-AF65-F5344CB8AC3E}">
        <p14:creationId xmlns:p14="http://schemas.microsoft.com/office/powerpoint/2010/main" val="2993833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I’ve eaten up all of my time rehashing</a:t>
            </a:r>
            <a:r>
              <a:rPr lang="en-US" baseline="0" dirty="0" smtClean="0"/>
              <a:t> old history but I bet what you really wanted to know if how has the field changed, and where is it going?  Understanding that one can only fail when trying to answer questions like these, let me take a stab..</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34</a:t>
            </a:fld>
            <a:endParaRPr lang="en-US"/>
          </a:p>
        </p:txBody>
      </p:sp>
    </p:spTree>
    <p:extLst>
      <p:ext uri="{BB962C8B-B14F-4D97-AF65-F5344CB8AC3E}">
        <p14:creationId xmlns:p14="http://schemas.microsoft.com/office/powerpoint/2010/main" val="3825572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To get some insights into the change, I spent</a:t>
            </a:r>
            <a:r>
              <a:rPr lang="en-US" sz="1200" b="0" kern="1200" baseline="0" dirty="0" smtClean="0">
                <a:solidFill>
                  <a:schemeClr val="tx1"/>
                </a:solidFill>
                <a:effectLst/>
                <a:latin typeface="+mn-lt"/>
                <a:ea typeface="+mn-ea"/>
                <a:cs typeface="+mn-cs"/>
              </a:rPr>
              <a:t> some time going through the </a:t>
            </a:r>
            <a:r>
              <a:rPr lang="en-US" sz="1200" b="0" kern="1200" dirty="0" smtClean="0">
                <a:solidFill>
                  <a:schemeClr val="tx1"/>
                </a:solidFill>
                <a:effectLst/>
                <a:latin typeface="+mn-lt"/>
                <a:ea typeface="+mn-ea"/>
                <a:cs typeface="+mn-cs"/>
              </a:rPr>
              <a:t>1993 proceedings.  There were 15 papers and 12 of them reported some type of human subject experiments.  In two cases the subject was clearly the lead author.  Two papers mentioned “subjects” (plural) but never the number of subjects.  One had 15 subjects, Two had 8 subjects while the next most reported was 3.  Six papers showed error bars and one used the phrase “statistically significant,” but only one of them reported a p value.   And the authors were no slouches.  People like Jan </a:t>
            </a:r>
            <a:r>
              <a:rPr lang="en-US" sz="1200" b="0" kern="1200" dirty="0" err="1" smtClean="0">
                <a:solidFill>
                  <a:schemeClr val="tx1"/>
                </a:solidFill>
                <a:effectLst/>
                <a:latin typeface="+mn-lt"/>
                <a:ea typeface="+mn-ea"/>
                <a:cs typeface="+mn-cs"/>
              </a:rPr>
              <a:t>Weisenberger</a:t>
            </a:r>
            <a:r>
              <a:rPr lang="en-US" sz="1200" b="0" kern="1200" dirty="0" smtClean="0">
                <a:solidFill>
                  <a:schemeClr val="tx1"/>
                </a:solidFill>
                <a:effectLst/>
                <a:latin typeface="+mn-lt"/>
                <a:ea typeface="+mn-ea"/>
                <a:cs typeface="+mn-cs"/>
              </a:rPr>
              <a:t>, Hong Tan, Rob Howe and </a:t>
            </a:r>
            <a:r>
              <a:rPr lang="en-US" sz="1200" b="0" kern="1200" dirty="0" err="1" smtClean="0">
                <a:solidFill>
                  <a:schemeClr val="tx1"/>
                </a:solidFill>
                <a:effectLst/>
                <a:latin typeface="+mn-lt"/>
                <a:ea typeface="+mn-ea"/>
                <a:cs typeface="+mn-cs"/>
              </a:rPr>
              <a:t>Srini</a:t>
            </a:r>
            <a:r>
              <a:rPr lang="en-US" sz="1200" b="0" kern="1200" dirty="0" smtClean="0">
                <a:solidFill>
                  <a:schemeClr val="tx1"/>
                </a:solidFill>
                <a:effectLst/>
                <a:latin typeface="+mn-lt"/>
                <a:ea typeface="+mn-ea"/>
                <a:cs typeface="+mn-cs"/>
              </a:rPr>
              <a:t>.  It just wasn’t part of the culture of this particular conference.  But it was a bit more than that, I think.  It was partly the result of a sort of device orientation.  While a couple of papers were actually explicitly about human capabilities, the main focus was on examining the performance of devices.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Of course, things have changed now.  I call this the rise of p, and yes, it is statistically significant.  The stats are just much stronger</a:t>
            </a:r>
            <a:r>
              <a:rPr lang="en-US" sz="1200" b="0" kern="1200" baseline="0" dirty="0" smtClean="0">
                <a:solidFill>
                  <a:schemeClr val="tx1"/>
                </a:solidFill>
                <a:effectLst/>
                <a:latin typeface="+mn-lt"/>
                <a:ea typeface="+mn-ea"/>
                <a:cs typeface="+mn-cs"/>
              </a:rPr>
              <a:t> today.  But the change is really something much deeper than better statistics.  It is really a recognition that the engineering of haptic interfaces and the science of haptic perception are deeply coupled.  Elegant display technology is never about veridical representation of the real world.  That’s just a story we engineers tell ourselves.  Consider the difference between a picture snapped with a digital camera and an </a:t>
            </a:r>
            <a:r>
              <a:rPr lang="en-US" sz="1200" b="0" kern="1200" baseline="0" dirty="0" err="1" smtClean="0">
                <a:solidFill>
                  <a:schemeClr val="tx1"/>
                </a:solidFill>
                <a:effectLst/>
                <a:latin typeface="+mn-lt"/>
                <a:ea typeface="+mn-ea"/>
                <a:cs typeface="+mn-cs"/>
              </a:rPr>
              <a:t>Ansel</a:t>
            </a:r>
            <a:r>
              <a:rPr lang="en-US" sz="1200" b="0" kern="1200" baseline="0" dirty="0" smtClean="0">
                <a:solidFill>
                  <a:schemeClr val="tx1"/>
                </a:solidFill>
                <a:effectLst/>
                <a:latin typeface="+mn-lt"/>
                <a:ea typeface="+mn-ea"/>
                <a:cs typeface="+mn-cs"/>
              </a:rPr>
              <a:t> Adams masterpiece.  At 14 megapixels and xxx bit color depth, the digital camera shot will arguably be more veridical.  But the Adams photo is greater because he had a deep understanding of, well, perception.  And so it is with haptics.  In the early days you had people like me striving for passivity and Z-width, trying to recreate the world and ignoring, to the best of my ability, the human.  Today you’ve got a new generation of researchers who are asking much more elegant questions</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dirty="0" smtClean="0"/>
              <a:t>So</a:t>
            </a:r>
            <a:r>
              <a:rPr lang="en-US" baseline="0" dirty="0" smtClean="0"/>
              <a:t> the rise of p… it’s not probability, it’s perception.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35</a:t>
            </a:fld>
            <a:endParaRPr lang="en-US"/>
          </a:p>
        </p:txBody>
      </p:sp>
    </p:spTree>
    <p:extLst>
      <p:ext uri="{BB962C8B-B14F-4D97-AF65-F5344CB8AC3E}">
        <p14:creationId xmlns:p14="http://schemas.microsoft.com/office/powerpoint/2010/main" val="3010967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call</a:t>
            </a:r>
            <a:r>
              <a:rPr lang="en-US" baseline="0" dirty="0" smtClean="0"/>
              <a:t> this “Sunset, Chicago Illinois”.  </a:t>
            </a:r>
            <a:r>
              <a:rPr lang="en-US" baseline="0" dirty="0" err="1" smtClean="0"/>
              <a:t>Ansel</a:t>
            </a:r>
            <a:r>
              <a:rPr lang="en-US" baseline="0" dirty="0" smtClean="0"/>
              <a:t> Adams called this “Moonrise, Hernandez, New Mexico”</a:t>
            </a:r>
          </a:p>
          <a:p>
            <a:endParaRPr lang="en-US" baseline="0" dirty="0" smtClean="0"/>
          </a:p>
          <a:p>
            <a:r>
              <a:rPr lang="en-US" baseline="0" dirty="0" smtClean="0"/>
              <a:t>I was going to speak about these a bit differently, but I realize this is just another example of what </a:t>
            </a:r>
            <a:r>
              <a:rPr lang="en-US" baseline="0" dirty="0" err="1" smtClean="0"/>
              <a:t>Desney</a:t>
            </a:r>
            <a:r>
              <a:rPr lang="en-US" baseline="0" dirty="0" smtClean="0"/>
              <a:t> Tan talked about yesterday:  invention, emulation and maturity, concepts he attributed to Randy </a:t>
            </a:r>
            <a:r>
              <a:rPr lang="en-US" baseline="0" dirty="0" err="1" smtClean="0"/>
              <a:t>Pausch</a:t>
            </a:r>
            <a:r>
              <a:rPr lang="en-US" baseline="0" dirty="0" smtClean="0"/>
              <a:t>.  Amateur photographers like me are stuck in the emulation mode.  I see the a pretty scene and want to capture it faithfully. </a:t>
            </a:r>
            <a:r>
              <a:rPr lang="en-US" baseline="0" dirty="0" err="1" smtClean="0"/>
              <a:t>Ansel</a:t>
            </a:r>
            <a:r>
              <a:rPr lang="en-US" baseline="0" dirty="0" smtClean="0"/>
              <a:t> Adams was mature.  He understood his medium, and also human perception, at a much deeper level.  He was able to capture something about his world, to create meaning.</a:t>
            </a:r>
          </a:p>
          <a:p>
            <a:endParaRPr lang="en-US" baseline="0" dirty="0" smtClean="0"/>
          </a:p>
          <a:p>
            <a:r>
              <a:rPr lang="en-US" baseline="0" dirty="0" smtClean="0"/>
              <a:t>I think what I’ve seen in the past 20 years is a maturing of the field.  20 years ago it was all about emulation.  I tried to build devices with large z-width so that they could faithfully represent the state of the world and Hong tried to measure JNDs so that we would understand just how faithful devices needed to be.  But we weren’t looking beyond these things to perception, really.  Today were are closer.  Today you’ll see people thinking about haptic aesthetics, about illusions, and even delight.  You’ll see that the palette has expanded far beyond kinesthetic feedback.</a:t>
            </a:r>
          </a:p>
          <a:p>
            <a:endParaRPr lang="en-US" baseline="0" dirty="0" smtClean="0"/>
          </a:p>
          <a:p>
            <a:r>
              <a:rPr lang="en-US" baseline="0" dirty="0" smtClean="0"/>
              <a:t>The medium hasn’t reached the point that an </a:t>
            </a:r>
            <a:r>
              <a:rPr lang="en-US" baseline="0" dirty="0" err="1" smtClean="0"/>
              <a:t>Ansel</a:t>
            </a:r>
            <a:r>
              <a:rPr lang="en-US" baseline="0" dirty="0" smtClean="0"/>
              <a:t> Adams can emerge, but it’s on the way.  </a:t>
            </a:r>
          </a:p>
          <a:p>
            <a:endParaRPr lang="en-US" baseline="0" dirty="0" smtClean="0"/>
          </a:p>
          <a:p>
            <a:endParaRPr lang="en-US" dirty="0" smtClean="0"/>
          </a:p>
          <a:p>
            <a:endParaRPr lang="en-US" dirty="0" smtClean="0"/>
          </a:p>
          <a:p>
            <a:endParaRPr lang="en-US" dirty="0" smtClean="0"/>
          </a:p>
          <a:p>
            <a:r>
              <a:rPr lang="en-US" dirty="0" smtClean="0"/>
              <a:t>Illusions, aesthetics, delight</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36</a:t>
            </a:fld>
            <a:endParaRPr lang="en-US"/>
          </a:p>
        </p:txBody>
      </p:sp>
    </p:spTree>
    <p:extLst>
      <p:ext uri="{BB962C8B-B14F-4D97-AF65-F5344CB8AC3E}">
        <p14:creationId xmlns:p14="http://schemas.microsoft.com/office/powerpoint/2010/main" val="378654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a:t>
            </a:r>
            <a:r>
              <a:rPr lang="en-US" dirty="0" err="1" smtClean="0"/>
              <a:t>Desney’s</a:t>
            </a:r>
            <a:r>
              <a:rPr lang="en-US" dirty="0" smtClean="0"/>
              <a:t> rule of 20 years</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37</a:t>
            </a:fld>
            <a:endParaRPr lang="en-US"/>
          </a:p>
        </p:txBody>
      </p:sp>
    </p:spTree>
    <p:extLst>
      <p:ext uri="{BB962C8B-B14F-4D97-AF65-F5344CB8AC3E}">
        <p14:creationId xmlns:p14="http://schemas.microsoft.com/office/powerpoint/2010/main" val="4024689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34A9D9-6D8D-A34F-AEDD-B6A2BBAFB56A}" type="slidenum">
              <a:rPr lang="en-US" smtClean="0"/>
              <a:t>38</a:t>
            </a:fld>
            <a:endParaRPr lang="en-US"/>
          </a:p>
        </p:txBody>
      </p:sp>
    </p:spTree>
    <p:extLst>
      <p:ext uri="{BB962C8B-B14F-4D97-AF65-F5344CB8AC3E}">
        <p14:creationId xmlns:p14="http://schemas.microsoft.com/office/powerpoint/2010/main" val="72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smtClean="0">
                <a:solidFill>
                  <a:schemeClr val="tx1"/>
                </a:solidFill>
                <a:effectLst/>
                <a:latin typeface="+mn-lt"/>
                <a:ea typeface="+mn-ea"/>
                <a:cs typeface="+mn-cs"/>
              </a:rPr>
              <a:t>xxxxxxx</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That particular paper of mine didn’t really stand the test of time.  According to Google, it’s number 93 on my list of most cited papers with 7 citations.  That’s one of good things about being the organizer, I guess…</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Now you’ve got to understand that this was just a session, or a couple of sessions, at a big ASME conference.  No banquet, no demos, no posters.  But somehow I guess it was enough of a success that we decided to do it again.  In the second year, we changed the name.  You see, that first year the name had been </a:t>
            </a:r>
            <a:r>
              <a:rPr lang="en-US" sz="1200" b="1" i="1" kern="1200" dirty="0" smtClean="0">
                <a:solidFill>
                  <a:schemeClr val="tx1"/>
                </a:solidFill>
                <a:effectLst/>
                <a:latin typeface="+mn-lt"/>
                <a:ea typeface="+mn-ea"/>
                <a:cs typeface="+mn-cs"/>
              </a:rPr>
              <a:t>Issues in the Development of Kinesthetic Displays of </a:t>
            </a:r>
            <a:r>
              <a:rPr lang="en-US" sz="1200" b="1" i="1" kern="1200" dirty="0" err="1" smtClean="0">
                <a:solidFill>
                  <a:schemeClr val="tx1"/>
                </a:solidFill>
                <a:effectLst/>
                <a:latin typeface="+mn-lt"/>
                <a:ea typeface="+mn-ea"/>
                <a:cs typeface="+mn-cs"/>
              </a:rPr>
              <a:t>Teleoperation</a:t>
            </a:r>
            <a:r>
              <a:rPr lang="en-US" sz="1200" b="1" i="1" kern="1200" dirty="0" smtClean="0">
                <a:solidFill>
                  <a:schemeClr val="tx1"/>
                </a:solidFill>
                <a:effectLst/>
                <a:latin typeface="+mn-lt"/>
                <a:ea typeface="+mn-ea"/>
                <a:cs typeface="+mn-cs"/>
              </a:rPr>
              <a:t> and Virtual Environments</a:t>
            </a:r>
            <a:r>
              <a:rPr lang="en-US" sz="1200" b="0" kern="120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4</a:t>
            </a:fld>
            <a:endParaRPr lang="en-US"/>
          </a:p>
        </p:txBody>
      </p:sp>
    </p:spTree>
    <p:extLst>
      <p:ext uri="{BB962C8B-B14F-4D97-AF65-F5344CB8AC3E}">
        <p14:creationId xmlns:p14="http://schemas.microsoft.com/office/powerpoint/2010/main" val="321809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IMECE</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5</a:t>
            </a:fld>
            <a:endParaRPr lang="en-US"/>
          </a:p>
        </p:txBody>
      </p:sp>
    </p:spTree>
    <p:extLst>
      <p:ext uri="{BB962C8B-B14F-4D97-AF65-F5344CB8AC3E}">
        <p14:creationId xmlns:p14="http://schemas.microsoft.com/office/powerpoint/2010/main" val="575824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 One of the exciting things about the second year is that we got even broader participation.  For instance, one of the speakers was a Stanford grad student by the name of </a:t>
            </a:r>
            <a:r>
              <a:rPr lang="en-US" sz="1200" b="1" kern="1200" dirty="0" smtClean="0">
                <a:solidFill>
                  <a:schemeClr val="tx1"/>
                </a:solidFill>
                <a:effectLst/>
                <a:latin typeface="+mn-lt"/>
                <a:ea typeface="+mn-ea"/>
                <a:cs typeface="+mn-cs"/>
              </a:rPr>
              <a:t>Louis Rosenberg</a:t>
            </a:r>
            <a:r>
              <a:rPr lang="en-US" sz="1200" b="0" kern="1200" dirty="0" smtClean="0">
                <a:solidFill>
                  <a:schemeClr val="tx1"/>
                </a:solidFill>
                <a:effectLst/>
                <a:latin typeface="+mn-lt"/>
                <a:ea typeface="+mn-ea"/>
                <a:cs typeface="+mn-cs"/>
              </a:rPr>
              <a:t> who would go on to found Immersion Corporation.  </a:t>
            </a:r>
            <a:endParaRPr lang="en-US" sz="1200" b="1"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the first year, the word haptic simply didn’t appear.  Not in the title of the symposium, not in the title of any paper.  I’m not sure if I even knew the word at that time.  What is remarkable is the difference that a year made.  In 93, we had changed the name to </a:t>
            </a:r>
            <a:r>
              <a:rPr lang="en-US" sz="1200" b="1" i="1" kern="1200" dirty="0" smtClean="0">
                <a:solidFill>
                  <a:schemeClr val="tx1"/>
                </a:solidFill>
                <a:effectLst/>
                <a:latin typeface="+mn-lt"/>
                <a:ea typeface="+mn-ea"/>
                <a:cs typeface="+mn-cs"/>
              </a:rPr>
              <a:t>Haptic Interfaces for Virtual Environment and </a:t>
            </a:r>
            <a:r>
              <a:rPr lang="en-US" sz="1200" b="1" i="1" kern="1200" dirty="0" err="1" smtClean="0">
                <a:solidFill>
                  <a:schemeClr val="tx1"/>
                </a:solidFill>
                <a:effectLst/>
                <a:latin typeface="+mn-lt"/>
                <a:ea typeface="+mn-ea"/>
                <a:cs typeface="+mn-cs"/>
              </a:rPr>
              <a:t>Teleoperator</a:t>
            </a:r>
            <a:r>
              <a:rPr lang="en-US" sz="1200" b="1" i="1" kern="1200" dirty="0" smtClean="0">
                <a:solidFill>
                  <a:schemeClr val="tx1"/>
                </a:solidFill>
                <a:effectLst/>
                <a:latin typeface="+mn-lt"/>
                <a:ea typeface="+mn-ea"/>
                <a:cs typeface="+mn-cs"/>
              </a:rPr>
              <a:t> Systems</a:t>
            </a:r>
          </a:p>
          <a:p>
            <a:endParaRPr lang="en-US" sz="1200" b="1"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6</a:t>
            </a:fld>
            <a:endParaRPr lang="en-US"/>
          </a:p>
        </p:txBody>
      </p:sp>
    </p:spTree>
    <p:extLst>
      <p:ext uri="{BB962C8B-B14F-4D97-AF65-F5344CB8AC3E}">
        <p14:creationId xmlns:p14="http://schemas.microsoft.com/office/powerpoint/2010/main" val="4212707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phrase “haptic interface” simple didn’t exist in 1992.  I want to impress on you</a:t>
            </a:r>
            <a:r>
              <a:rPr lang="en-US" baseline="0" dirty="0" smtClean="0"/>
              <a:t> not just the fact that the phrase was created around this time, but just how critical it was for the eventual success of the field.</a:t>
            </a:r>
          </a:p>
          <a:p>
            <a:endParaRPr lang="en-US" baseline="0" dirty="0" smtClean="0"/>
          </a:p>
          <a:p>
            <a:r>
              <a:rPr lang="en-US" baseline="0" dirty="0" smtClean="0"/>
              <a:t>Just as Lederman and </a:t>
            </a:r>
            <a:r>
              <a:rPr lang="en-US" baseline="0" dirty="0" err="1" smtClean="0"/>
              <a:t>Klatzky</a:t>
            </a:r>
            <a:r>
              <a:rPr lang="en-US" baseline="0" dirty="0" smtClean="0"/>
              <a:t> showed that you can reach out and touch a banana and know nearly instantly that it is a banana – in other words that the concept of banana encapsulates some extremely complex kinesthetic and tactile information, the phrase “haptic interface” beautiful encapsulated the different things that many of us had begun to work on.  It was the mot </a:t>
            </a:r>
            <a:r>
              <a:rPr lang="en-US" baseline="0" dirty="0" err="1" smtClean="0"/>
              <a:t>juste</a:t>
            </a:r>
            <a:r>
              <a:rPr lang="en-US" baseline="0" dirty="0" smtClean="0"/>
              <a:t> for our field.</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7</a:t>
            </a:fld>
            <a:endParaRPr lang="en-US"/>
          </a:p>
        </p:txBody>
      </p:sp>
    </p:spTree>
    <p:extLst>
      <p:ext uri="{BB962C8B-B14F-4D97-AF65-F5344CB8AC3E}">
        <p14:creationId xmlns:p14="http://schemas.microsoft.com/office/powerpoint/2010/main" val="289857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1994, the third Haptics Symposium was held in Chicago.  We held an open house in my lab, which was very exciting.  </a:t>
            </a:r>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8</a:t>
            </a:fld>
            <a:endParaRPr lang="en-US"/>
          </a:p>
        </p:txBody>
      </p:sp>
    </p:spTree>
    <p:extLst>
      <p:ext uri="{BB962C8B-B14F-4D97-AF65-F5344CB8AC3E}">
        <p14:creationId xmlns:p14="http://schemas.microsoft.com/office/powerpoint/2010/main" val="415178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 was particularly excited to show off our latest haptic interface [show pic] that I thought had some pretty impressive performance specs.  I remember that a young MIT student wandered into the lab and expressed interest.  I had heard his name and a bit about his work, but I didn’t think that much of it until the next day at the symposium.  Thomas Massie gave a talk entitled “Th</a:t>
            </a:r>
            <a:r>
              <a:rPr lang="en-US" sz="1200" b="0" kern="1200" dirty="0" smtClean="0">
                <a:solidFill>
                  <a:schemeClr val="tx1"/>
                </a:solidFill>
                <a:effectLst/>
                <a:latin typeface="+mn-lt"/>
                <a:ea typeface="+mn-ea"/>
                <a:cs typeface="+mn-cs"/>
                <a:hlinkClick r:id="rId3"/>
              </a:rPr>
              <a:t>e phantom haptic interface: A device for probing virtual objects</a:t>
            </a:r>
            <a:r>
              <a:rPr lang="en-US" sz="1200" b="0" kern="1200" dirty="0" smtClean="0">
                <a:solidFill>
                  <a:schemeClr val="tx1"/>
                </a:solidFill>
                <a:effectLst/>
                <a:latin typeface="+mn-lt"/>
                <a:ea typeface="+mn-ea"/>
                <a:cs typeface="+mn-cs"/>
              </a:rPr>
              <a:t>” .  The accompanying paper remains the most highly cited paper in the history of the Haptics Symposium.  In fact, if you do a Google Scholar search on “haptic,” it comes in at #2 behind the Ernst and Banks paper in Nature that I’m sure you all know.  Not bad company.</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A9D9-6D8D-A34F-AEDD-B6A2BBAFB56A}" type="slidenum">
              <a:rPr lang="en-US" smtClean="0"/>
              <a:t>9</a:t>
            </a:fld>
            <a:endParaRPr lang="en-US"/>
          </a:p>
        </p:txBody>
      </p:sp>
    </p:spTree>
    <p:extLst>
      <p:ext uri="{BB962C8B-B14F-4D97-AF65-F5344CB8AC3E}">
        <p14:creationId xmlns:p14="http://schemas.microsoft.com/office/powerpoint/2010/main" val="99309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A0A753-1C32-C245-AFC2-52731E282278}" type="datetimeFigureOut">
              <a:rPr lang="en-US" smtClean="0"/>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0A753-1C32-C245-AFC2-52731E282278}" type="datetimeFigureOut">
              <a:rPr lang="en-US" smtClean="0"/>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0A753-1C32-C245-AFC2-52731E282278}" type="datetimeFigureOut">
              <a:rPr lang="en-US" smtClean="0"/>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0A753-1C32-C245-AFC2-52731E282278}" type="datetimeFigureOut">
              <a:rPr lang="en-US" smtClean="0"/>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A0A753-1C32-C245-AFC2-52731E282278}" type="datetimeFigureOut">
              <a:rPr lang="en-US" smtClean="0"/>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A0A753-1C32-C245-AFC2-52731E282278}" type="datetimeFigureOut">
              <a:rPr lang="en-US" smtClean="0"/>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A0A753-1C32-C245-AFC2-52731E282278}" type="datetimeFigureOut">
              <a:rPr lang="en-US" smtClean="0"/>
              <a:t>3/23/2012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A0A753-1C32-C245-AFC2-52731E282278}" type="datetimeFigureOut">
              <a:rPr lang="en-US" smtClean="0"/>
              <a:t>3/23/2012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0A753-1C32-C245-AFC2-52731E282278}" type="datetimeFigureOut">
              <a:rPr lang="en-US" smtClean="0"/>
              <a:t>3/23/2012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0A753-1C32-C245-AFC2-52731E282278}" type="datetimeFigureOut">
              <a:rPr lang="en-US" smtClean="0"/>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0A753-1C32-C245-AFC2-52731E282278}" type="datetimeFigureOut">
              <a:rPr lang="en-US" smtClean="0"/>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E3445-3C75-624A-8C63-7AF672627C1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0A753-1C32-C245-AFC2-52731E282278}" type="datetimeFigureOut">
              <a:rPr lang="en-US" smtClean="0"/>
              <a:t>3/23/2012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E3445-3C75-624A-8C63-7AF672627C1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85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58543" y="1428177"/>
            <a:ext cx="5508625" cy="3937000"/>
            <a:chOff x="369543" y="682052"/>
            <a:chExt cx="5508625" cy="3937000"/>
          </a:xfrm>
        </p:grpSpPr>
        <p:grpSp>
          <p:nvGrpSpPr>
            <p:cNvPr id="7" name="Group 6"/>
            <p:cNvGrpSpPr/>
            <p:nvPr/>
          </p:nvGrpSpPr>
          <p:grpSpPr>
            <a:xfrm>
              <a:off x="369543" y="682052"/>
              <a:ext cx="5508625" cy="3937000"/>
              <a:chOff x="369543" y="682052"/>
              <a:chExt cx="5508625" cy="3937000"/>
            </a:xfrm>
          </p:grpSpPr>
          <p:sp>
            <p:nvSpPr>
              <p:cNvPr id="4" name="Rectangle 3"/>
              <p:cNvSpPr/>
              <p:nvPr/>
            </p:nvSpPr>
            <p:spPr>
              <a:xfrm rot="20827082">
                <a:off x="369543" y="682052"/>
                <a:ext cx="5508625" cy="3937000"/>
              </a:xfrm>
              <a:prstGeom prst="rect">
                <a:avLst/>
              </a:prstGeom>
              <a:solidFill>
                <a:schemeClr val="tx1"/>
              </a:solidFill>
              <a:ln w="952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stretch>
                <a:fillRect/>
              </a:stretch>
            </p:blipFill>
            <p:spPr>
              <a:xfrm rot="20827082">
                <a:off x="628574" y="986692"/>
                <a:ext cx="4965260" cy="3343275"/>
              </a:xfrm>
              <a:prstGeom prst="rect">
                <a:avLst/>
              </a:prstGeom>
            </p:spPr>
          </p:pic>
        </p:grpSp>
        <p:sp>
          <p:nvSpPr>
            <p:cNvPr id="8" name="TextBox 7"/>
            <p:cNvSpPr txBox="1"/>
            <p:nvPr/>
          </p:nvSpPr>
          <p:spPr>
            <a:xfrm rot="20865072">
              <a:off x="1031874" y="1063625"/>
              <a:ext cx="2451713" cy="646331"/>
            </a:xfrm>
            <a:prstGeom prst="rect">
              <a:avLst/>
            </a:prstGeom>
            <a:noFill/>
          </p:spPr>
          <p:txBody>
            <a:bodyPr wrap="none" rtlCol="0">
              <a:spAutoFit/>
            </a:bodyPr>
            <a:lstStyle/>
            <a:p>
              <a:r>
                <a:rPr lang="en-US" sz="3600" dirty="0" smtClean="0">
                  <a:solidFill>
                    <a:srgbClr val="000000"/>
                  </a:solidFill>
                  <a:latin typeface="Mistral"/>
                  <a:cs typeface="Mistral"/>
                </a:rPr>
                <a:t>Anaheim, 1992</a:t>
              </a:r>
              <a:endParaRPr lang="en-US" sz="3600" dirty="0">
                <a:solidFill>
                  <a:srgbClr val="000000"/>
                </a:solidFill>
                <a:latin typeface="Mistral"/>
                <a:cs typeface="Mistral"/>
              </a:endParaRPr>
            </a:p>
          </p:txBody>
        </p:sp>
      </p:grpSp>
      <p:grpSp>
        <p:nvGrpSpPr>
          <p:cNvPr id="10" name="Group 9"/>
          <p:cNvGrpSpPr/>
          <p:nvPr/>
        </p:nvGrpSpPr>
        <p:grpSpPr>
          <a:xfrm rot="793861">
            <a:off x="2730500" y="1083957"/>
            <a:ext cx="5746750" cy="3937000"/>
            <a:chOff x="1698625" y="1476375"/>
            <a:chExt cx="5746750" cy="3937000"/>
          </a:xfrm>
        </p:grpSpPr>
        <p:sp>
          <p:nvSpPr>
            <p:cNvPr id="11" name="Rectangle 10"/>
            <p:cNvSpPr/>
            <p:nvPr/>
          </p:nvSpPr>
          <p:spPr>
            <a:xfrm>
              <a:off x="1698625" y="1476375"/>
              <a:ext cx="5746750" cy="39370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4"/>
            <a:stretch>
              <a:fillRect/>
            </a:stretch>
          </p:blipFill>
          <p:spPr>
            <a:xfrm>
              <a:off x="2032000" y="1790700"/>
              <a:ext cx="5080000" cy="3276600"/>
            </a:xfrm>
            <a:prstGeom prst="rect">
              <a:avLst/>
            </a:prstGeom>
          </p:spPr>
        </p:pic>
        <p:sp>
          <p:nvSpPr>
            <p:cNvPr id="13" name="TextBox 12"/>
            <p:cNvSpPr txBox="1"/>
            <p:nvPr/>
          </p:nvSpPr>
          <p:spPr>
            <a:xfrm>
              <a:off x="2936875" y="4744134"/>
              <a:ext cx="2910247" cy="646331"/>
            </a:xfrm>
            <a:prstGeom prst="rect">
              <a:avLst/>
            </a:prstGeom>
            <a:noFill/>
          </p:spPr>
          <p:txBody>
            <a:bodyPr wrap="none" rtlCol="0">
              <a:spAutoFit/>
            </a:bodyPr>
            <a:lstStyle/>
            <a:p>
              <a:r>
                <a:rPr lang="en-US" sz="3600" dirty="0" smtClean="0">
                  <a:solidFill>
                    <a:srgbClr val="000000"/>
                  </a:solidFill>
                  <a:latin typeface="Mistral"/>
                  <a:cs typeface="Mistral"/>
                </a:rPr>
                <a:t>New Orleans 1993</a:t>
              </a:r>
              <a:endParaRPr lang="en-US" sz="3600" dirty="0">
                <a:solidFill>
                  <a:srgbClr val="000000"/>
                </a:solidFill>
                <a:latin typeface="Mistral"/>
                <a:cs typeface="Mistral"/>
              </a:endParaRPr>
            </a:p>
          </p:txBody>
        </p:sp>
      </p:grpSp>
      <p:grpSp>
        <p:nvGrpSpPr>
          <p:cNvPr id="14" name="Group 13"/>
          <p:cNvGrpSpPr/>
          <p:nvPr/>
        </p:nvGrpSpPr>
        <p:grpSpPr>
          <a:xfrm rot="21426244">
            <a:off x="1316277" y="1937297"/>
            <a:ext cx="6556376" cy="4476750"/>
            <a:chOff x="1349375" y="1539875"/>
            <a:chExt cx="6556376" cy="4476750"/>
          </a:xfrm>
        </p:grpSpPr>
        <p:sp>
          <p:nvSpPr>
            <p:cNvPr id="15" name="Rectangle 14"/>
            <p:cNvSpPr/>
            <p:nvPr/>
          </p:nvSpPr>
          <p:spPr>
            <a:xfrm>
              <a:off x="1349375" y="1539875"/>
              <a:ext cx="6556376" cy="447675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1566492" y="1730375"/>
              <a:ext cx="6148757" cy="4102099"/>
            </a:xfrm>
            <a:prstGeom prst="rect">
              <a:avLst/>
            </a:prstGeom>
          </p:spPr>
        </p:pic>
        <p:sp>
          <p:nvSpPr>
            <p:cNvPr id="17" name="TextBox 16"/>
            <p:cNvSpPr txBox="1"/>
            <p:nvPr/>
          </p:nvSpPr>
          <p:spPr>
            <a:xfrm>
              <a:off x="5191125" y="1905000"/>
              <a:ext cx="2172390" cy="646331"/>
            </a:xfrm>
            <a:prstGeom prst="rect">
              <a:avLst/>
            </a:prstGeom>
            <a:noFill/>
          </p:spPr>
          <p:txBody>
            <a:bodyPr wrap="none" rtlCol="0">
              <a:spAutoFit/>
            </a:bodyPr>
            <a:lstStyle/>
            <a:p>
              <a:r>
                <a:rPr lang="en-US" sz="3600" dirty="0" smtClean="0">
                  <a:latin typeface="Mistral"/>
                  <a:cs typeface="Mistral"/>
                </a:rPr>
                <a:t>Chicago 1994</a:t>
              </a:r>
              <a:endParaRPr lang="en-US" sz="3600" dirty="0">
                <a:latin typeface="Mistral"/>
                <a:cs typeface="Mistral"/>
              </a:endParaRPr>
            </a:p>
          </p:txBody>
        </p:sp>
      </p:grpSp>
      <p:grpSp>
        <p:nvGrpSpPr>
          <p:cNvPr id="18" name="Group 17"/>
          <p:cNvGrpSpPr/>
          <p:nvPr/>
        </p:nvGrpSpPr>
        <p:grpSpPr>
          <a:xfrm rot="20393356">
            <a:off x="876038" y="1002819"/>
            <a:ext cx="5381625" cy="4127500"/>
            <a:chOff x="2143125" y="1476375"/>
            <a:chExt cx="5381625" cy="4127500"/>
          </a:xfrm>
        </p:grpSpPr>
        <p:sp>
          <p:nvSpPr>
            <p:cNvPr id="19" name="Rectangle 18"/>
            <p:cNvSpPr/>
            <p:nvPr/>
          </p:nvSpPr>
          <p:spPr>
            <a:xfrm>
              <a:off x="2143125" y="1476375"/>
              <a:ext cx="5381625" cy="41275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2386541" y="1698624"/>
              <a:ext cx="4931833" cy="3698875"/>
            </a:xfrm>
            <a:prstGeom prst="rect">
              <a:avLst/>
            </a:prstGeom>
          </p:spPr>
        </p:pic>
        <p:sp>
          <p:nvSpPr>
            <p:cNvPr id="21" name="TextBox 20"/>
            <p:cNvSpPr txBox="1"/>
            <p:nvPr/>
          </p:nvSpPr>
          <p:spPr>
            <a:xfrm>
              <a:off x="2508250" y="1730374"/>
              <a:ext cx="3167679" cy="646331"/>
            </a:xfrm>
            <a:prstGeom prst="rect">
              <a:avLst/>
            </a:prstGeom>
            <a:noFill/>
          </p:spPr>
          <p:txBody>
            <a:bodyPr wrap="none" rtlCol="0">
              <a:spAutoFit/>
            </a:bodyPr>
            <a:lstStyle/>
            <a:p>
              <a:r>
                <a:rPr lang="en-US" sz="3600" dirty="0" smtClean="0">
                  <a:latin typeface="Mistral"/>
                  <a:cs typeface="Mistral"/>
                </a:rPr>
                <a:t>San Francisco 1995</a:t>
              </a:r>
              <a:endParaRPr lang="en-US" sz="3600" dirty="0">
                <a:latin typeface="Mistral"/>
                <a:cs typeface="Mistral"/>
              </a:endParaRPr>
            </a:p>
          </p:txBody>
        </p:sp>
      </p:grpSp>
    </p:spTree>
    <p:extLst>
      <p:ext uri="{BB962C8B-B14F-4D97-AF65-F5344CB8AC3E}">
        <p14:creationId xmlns:p14="http://schemas.microsoft.com/office/powerpoint/2010/main" val="14376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Decisions</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16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421551">
            <a:off x="5191125" y="1423491"/>
            <a:ext cx="2730500" cy="3571875"/>
            <a:chOff x="4524375" y="1492250"/>
            <a:chExt cx="2730500" cy="3571875"/>
          </a:xfrm>
        </p:grpSpPr>
        <p:sp>
          <p:nvSpPr>
            <p:cNvPr id="6" name="Rectangle 5"/>
            <p:cNvSpPr/>
            <p:nvPr/>
          </p:nvSpPr>
          <p:spPr>
            <a:xfrm>
              <a:off x="4524375" y="1492250"/>
              <a:ext cx="2730500" cy="357187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721225" y="1698624"/>
              <a:ext cx="2361561" cy="3178175"/>
            </a:xfrm>
            <a:prstGeom prst="rect">
              <a:avLst/>
            </a:prstGeom>
          </p:spPr>
        </p:pic>
      </p:grpSp>
      <p:grpSp>
        <p:nvGrpSpPr>
          <p:cNvPr id="5" name="Group 4"/>
          <p:cNvGrpSpPr/>
          <p:nvPr/>
        </p:nvGrpSpPr>
        <p:grpSpPr>
          <a:xfrm rot="21152002">
            <a:off x="850432" y="1567299"/>
            <a:ext cx="3254375" cy="3384549"/>
            <a:chOff x="603250" y="1492250"/>
            <a:chExt cx="3254375" cy="3384549"/>
          </a:xfrm>
        </p:grpSpPr>
        <p:sp>
          <p:nvSpPr>
            <p:cNvPr id="4" name="Rectangle 3"/>
            <p:cNvSpPr/>
            <p:nvPr/>
          </p:nvSpPr>
          <p:spPr>
            <a:xfrm>
              <a:off x="603250" y="1492250"/>
              <a:ext cx="3254375" cy="3384549"/>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825499" y="1698624"/>
              <a:ext cx="2841625" cy="3044598"/>
            </a:xfrm>
            <a:prstGeom prst="rect">
              <a:avLst/>
            </a:prstGeom>
          </p:spPr>
        </p:pic>
      </p:grpSp>
      <p:sp>
        <p:nvSpPr>
          <p:cNvPr id="8" name="TextBox 7"/>
          <p:cNvSpPr txBox="1"/>
          <p:nvPr/>
        </p:nvSpPr>
        <p:spPr>
          <a:xfrm>
            <a:off x="1377103" y="5495026"/>
            <a:ext cx="2933816" cy="584776"/>
          </a:xfrm>
          <a:prstGeom prst="rect">
            <a:avLst/>
          </a:prstGeom>
          <a:noFill/>
        </p:spPr>
        <p:txBody>
          <a:bodyPr wrap="none" rtlCol="0">
            <a:spAutoFit/>
          </a:bodyPr>
          <a:lstStyle/>
          <a:p>
            <a:r>
              <a:rPr lang="en-US" sz="3200" dirty="0" smtClean="0"/>
              <a:t>Susan Lederman</a:t>
            </a:r>
            <a:endParaRPr lang="en-US" sz="3200" dirty="0"/>
          </a:p>
        </p:txBody>
      </p:sp>
      <p:sp>
        <p:nvSpPr>
          <p:cNvPr id="9" name="TextBox 8"/>
          <p:cNvSpPr txBox="1"/>
          <p:nvPr/>
        </p:nvSpPr>
        <p:spPr>
          <a:xfrm>
            <a:off x="5459175" y="5472801"/>
            <a:ext cx="1901883" cy="584776"/>
          </a:xfrm>
          <a:prstGeom prst="rect">
            <a:avLst/>
          </a:prstGeom>
          <a:noFill/>
        </p:spPr>
        <p:txBody>
          <a:bodyPr wrap="none" rtlCol="0">
            <a:spAutoFit/>
          </a:bodyPr>
          <a:lstStyle/>
          <a:p>
            <a:r>
              <a:rPr lang="en-US" sz="3200" dirty="0" smtClean="0"/>
              <a:t>Rob Howe</a:t>
            </a:r>
            <a:endParaRPr lang="en-US" sz="3200" dirty="0"/>
          </a:p>
        </p:txBody>
      </p:sp>
    </p:spTree>
    <p:extLst>
      <p:ext uri="{BB962C8B-B14F-4D97-AF65-F5344CB8AC3E}">
        <p14:creationId xmlns:p14="http://schemas.microsoft.com/office/powerpoint/2010/main" val="4132989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58543" y="1428177"/>
            <a:ext cx="5508625" cy="3937000"/>
            <a:chOff x="369543" y="682052"/>
            <a:chExt cx="5508625" cy="3937000"/>
          </a:xfrm>
        </p:grpSpPr>
        <p:grpSp>
          <p:nvGrpSpPr>
            <p:cNvPr id="7" name="Group 6"/>
            <p:cNvGrpSpPr/>
            <p:nvPr/>
          </p:nvGrpSpPr>
          <p:grpSpPr>
            <a:xfrm>
              <a:off x="369543" y="682052"/>
              <a:ext cx="5508625" cy="3937000"/>
              <a:chOff x="369543" y="682052"/>
              <a:chExt cx="5508625" cy="3937000"/>
            </a:xfrm>
          </p:grpSpPr>
          <p:sp>
            <p:nvSpPr>
              <p:cNvPr id="4" name="Rectangle 3"/>
              <p:cNvSpPr/>
              <p:nvPr/>
            </p:nvSpPr>
            <p:spPr>
              <a:xfrm rot="20827082">
                <a:off x="369543" y="682052"/>
                <a:ext cx="5508625" cy="3937000"/>
              </a:xfrm>
              <a:prstGeom prst="rect">
                <a:avLst/>
              </a:prstGeom>
              <a:solidFill>
                <a:schemeClr val="tx1"/>
              </a:solidFill>
              <a:ln w="952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stretch>
                <a:fillRect/>
              </a:stretch>
            </p:blipFill>
            <p:spPr>
              <a:xfrm rot="20827082">
                <a:off x="628574" y="986692"/>
                <a:ext cx="4965260" cy="3343275"/>
              </a:xfrm>
              <a:prstGeom prst="rect">
                <a:avLst/>
              </a:prstGeom>
            </p:spPr>
          </p:pic>
        </p:grpSp>
        <p:sp>
          <p:nvSpPr>
            <p:cNvPr id="8" name="TextBox 7"/>
            <p:cNvSpPr txBox="1"/>
            <p:nvPr/>
          </p:nvSpPr>
          <p:spPr>
            <a:xfrm rot="20865072">
              <a:off x="1031874" y="1063625"/>
              <a:ext cx="2451713" cy="646331"/>
            </a:xfrm>
            <a:prstGeom prst="rect">
              <a:avLst/>
            </a:prstGeom>
            <a:noFill/>
          </p:spPr>
          <p:txBody>
            <a:bodyPr wrap="none" rtlCol="0">
              <a:spAutoFit/>
            </a:bodyPr>
            <a:lstStyle/>
            <a:p>
              <a:r>
                <a:rPr lang="en-US" sz="3600" dirty="0" smtClean="0">
                  <a:solidFill>
                    <a:srgbClr val="000000"/>
                  </a:solidFill>
                  <a:latin typeface="Mistral"/>
                  <a:cs typeface="Mistral"/>
                </a:rPr>
                <a:t>Anaheim, 1992</a:t>
              </a:r>
              <a:endParaRPr lang="en-US" sz="3600" dirty="0">
                <a:solidFill>
                  <a:srgbClr val="000000"/>
                </a:solidFill>
                <a:latin typeface="Mistral"/>
                <a:cs typeface="Mistral"/>
              </a:endParaRPr>
            </a:p>
          </p:txBody>
        </p:sp>
      </p:grpSp>
      <p:grpSp>
        <p:nvGrpSpPr>
          <p:cNvPr id="10" name="Group 9"/>
          <p:cNvGrpSpPr/>
          <p:nvPr/>
        </p:nvGrpSpPr>
        <p:grpSpPr>
          <a:xfrm rot="793861">
            <a:off x="2730500" y="1083957"/>
            <a:ext cx="5746750" cy="3937000"/>
            <a:chOff x="1698625" y="1476375"/>
            <a:chExt cx="5746750" cy="3937000"/>
          </a:xfrm>
        </p:grpSpPr>
        <p:sp>
          <p:nvSpPr>
            <p:cNvPr id="11" name="Rectangle 10"/>
            <p:cNvSpPr/>
            <p:nvPr/>
          </p:nvSpPr>
          <p:spPr>
            <a:xfrm>
              <a:off x="1698625" y="1476375"/>
              <a:ext cx="5746750" cy="39370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4"/>
            <a:stretch>
              <a:fillRect/>
            </a:stretch>
          </p:blipFill>
          <p:spPr>
            <a:xfrm>
              <a:off x="2032000" y="1790700"/>
              <a:ext cx="5080000" cy="3276600"/>
            </a:xfrm>
            <a:prstGeom prst="rect">
              <a:avLst/>
            </a:prstGeom>
          </p:spPr>
        </p:pic>
        <p:sp>
          <p:nvSpPr>
            <p:cNvPr id="13" name="TextBox 12"/>
            <p:cNvSpPr txBox="1"/>
            <p:nvPr/>
          </p:nvSpPr>
          <p:spPr>
            <a:xfrm>
              <a:off x="2936875" y="4744134"/>
              <a:ext cx="2910247" cy="646331"/>
            </a:xfrm>
            <a:prstGeom prst="rect">
              <a:avLst/>
            </a:prstGeom>
            <a:noFill/>
          </p:spPr>
          <p:txBody>
            <a:bodyPr wrap="none" rtlCol="0">
              <a:spAutoFit/>
            </a:bodyPr>
            <a:lstStyle/>
            <a:p>
              <a:r>
                <a:rPr lang="en-US" sz="3600" dirty="0" smtClean="0">
                  <a:solidFill>
                    <a:srgbClr val="000000"/>
                  </a:solidFill>
                  <a:latin typeface="Mistral"/>
                  <a:cs typeface="Mistral"/>
                </a:rPr>
                <a:t>New Orleans 1993</a:t>
              </a:r>
              <a:endParaRPr lang="en-US" sz="3600" dirty="0">
                <a:solidFill>
                  <a:srgbClr val="000000"/>
                </a:solidFill>
                <a:latin typeface="Mistral"/>
                <a:cs typeface="Mistral"/>
              </a:endParaRPr>
            </a:p>
          </p:txBody>
        </p:sp>
      </p:grpSp>
      <p:grpSp>
        <p:nvGrpSpPr>
          <p:cNvPr id="14" name="Group 13"/>
          <p:cNvGrpSpPr/>
          <p:nvPr/>
        </p:nvGrpSpPr>
        <p:grpSpPr>
          <a:xfrm rot="21426244">
            <a:off x="1316277" y="1937297"/>
            <a:ext cx="6556376" cy="4476750"/>
            <a:chOff x="1349375" y="1539875"/>
            <a:chExt cx="6556376" cy="4476750"/>
          </a:xfrm>
        </p:grpSpPr>
        <p:sp>
          <p:nvSpPr>
            <p:cNvPr id="15" name="Rectangle 14"/>
            <p:cNvSpPr/>
            <p:nvPr/>
          </p:nvSpPr>
          <p:spPr>
            <a:xfrm>
              <a:off x="1349375" y="1539875"/>
              <a:ext cx="6556376" cy="447675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1566492" y="1730375"/>
              <a:ext cx="6148757" cy="4102099"/>
            </a:xfrm>
            <a:prstGeom prst="rect">
              <a:avLst/>
            </a:prstGeom>
          </p:spPr>
        </p:pic>
        <p:sp>
          <p:nvSpPr>
            <p:cNvPr id="17" name="TextBox 16"/>
            <p:cNvSpPr txBox="1"/>
            <p:nvPr/>
          </p:nvSpPr>
          <p:spPr>
            <a:xfrm>
              <a:off x="5191125" y="1905000"/>
              <a:ext cx="2172390" cy="646331"/>
            </a:xfrm>
            <a:prstGeom prst="rect">
              <a:avLst/>
            </a:prstGeom>
            <a:noFill/>
          </p:spPr>
          <p:txBody>
            <a:bodyPr wrap="none" rtlCol="0">
              <a:spAutoFit/>
            </a:bodyPr>
            <a:lstStyle/>
            <a:p>
              <a:r>
                <a:rPr lang="en-US" sz="3600" dirty="0" smtClean="0">
                  <a:latin typeface="Mistral"/>
                  <a:cs typeface="Mistral"/>
                </a:rPr>
                <a:t>Chicago 1994</a:t>
              </a:r>
              <a:endParaRPr lang="en-US" sz="3600" dirty="0">
                <a:latin typeface="Mistral"/>
                <a:cs typeface="Mistral"/>
              </a:endParaRPr>
            </a:p>
          </p:txBody>
        </p:sp>
      </p:grpSp>
      <p:grpSp>
        <p:nvGrpSpPr>
          <p:cNvPr id="18" name="Group 17"/>
          <p:cNvGrpSpPr/>
          <p:nvPr/>
        </p:nvGrpSpPr>
        <p:grpSpPr>
          <a:xfrm rot="20393356">
            <a:off x="876038" y="1002819"/>
            <a:ext cx="5381625" cy="4127500"/>
            <a:chOff x="2143125" y="1476375"/>
            <a:chExt cx="5381625" cy="4127500"/>
          </a:xfrm>
        </p:grpSpPr>
        <p:sp>
          <p:nvSpPr>
            <p:cNvPr id="19" name="Rectangle 18"/>
            <p:cNvSpPr/>
            <p:nvPr/>
          </p:nvSpPr>
          <p:spPr>
            <a:xfrm>
              <a:off x="2143125" y="1476375"/>
              <a:ext cx="5381625" cy="41275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2386541" y="1698624"/>
              <a:ext cx="4931833" cy="3698875"/>
            </a:xfrm>
            <a:prstGeom prst="rect">
              <a:avLst/>
            </a:prstGeom>
          </p:spPr>
        </p:pic>
        <p:sp>
          <p:nvSpPr>
            <p:cNvPr id="21" name="TextBox 20"/>
            <p:cNvSpPr txBox="1"/>
            <p:nvPr/>
          </p:nvSpPr>
          <p:spPr>
            <a:xfrm>
              <a:off x="2508250" y="1730374"/>
              <a:ext cx="3167679" cy="646331"/>
            </a:xfrm>
            <a:prstGeom prst="rect">
              <a:avLst/>
            </a:prstGeom>
            <a:noFill/>
          </p:spPr>
          <p:txBody>
            <a:bodyPr wrap="none" rtlCol="0">
              <a:spAutoFit/>
            </a:bodyPr>
            <a:lstStyle/>
            <a:p>
              <a:r>
                <a:rPr lang="en-US" sz="3600" dirty="0" smtClean="0">
                  <a:latin typeface="Mistral"/>
                  <a:cs typeface="Mistral"/>
                </a:rPr>
                <a:t>San Francisco 1995</a:t>
              </a:r>
              <a:endParaRPr lang="en-US" sz="3600" dirty="0">
                <a:latin typeface="Mistral"/>
                <a:cs typeface="Mistral"/>
              </a:endParaRPr>
            </a:p>
          </p:txBody>
        </p:sp>
      </p:grpSp>
      <p:grpSp>
        <p:nvGrpSpPr>
          <p:cNvPr id="22" name="Group 21"/>
          <p:cNvGrpSpPr/>
          <p:nvPr/>
        </p:nvGrpSpPr>
        <p:grpSpPr>
          <a:xfrm rot="357051">
            <a:off x="2637967" y="2227460"/>
            <a:ext cx="5681177" cy="4065806"/>
            <a:chOff x="2192823" y="1524000"/>
            <a:chExt cx="5681177" cy="4065806"/>
          </a:xfrm>
        </p:grpSpPr>
        <p:grpSp>
          <p:nvGrpSpPr>
            <p:cNvPr id="23" name="Group 22"/>
            <p:cNvGrpSpPr/>
            <p:nvPr/>
          </p:nvGrpSpPr>
          <p:grpSpPr>
            <a:xfrm>
              <a:off x="2192823" y="1524000"/>
              <a:ext cx="5681177" cy="4065806"/>
              <a:chOff x="1285875" y="1063625"/>
              <a:chExt cx="6588125" cy="4714875"/>
            </a:xfrm>
          </p:grpSpPr>
          <p:sp>
            <p:nvSpPr>
              <p:cNvPr id="25" name="Rectangle 24"/>
              <p:cNvSpPr/>
              <p:nvPr/>
            </p:nvSpPr>
            <p:spPr>
              <a:xfrm>
                <a:off x="1285875" y="1063625"/>
                <a:ext cx="6588125" cy="471487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7"/>
              <a:stretch>
                <a:fillRect/>
              </a:stretch>
            </p:blipFill>
            <p:spPr>
              <a:xfrm>
                <a:off x="1498600" y="1295400"/>
                <a:ext cx="6134100" cy="4267200"/>
              </a:xfrm>
              <a:prstGeom prst="rect">
                <a:avLst/>
              </a:prstGeom>
            </p:spPr>
          </p:pic>
        </p:grpSp>
        <p:sp>
          <p:nvSpPr>
            <p:cNvPr id="24" name="TextBox 23"/>
            <p:cNvSpPr txBox="1"/>
            <p:nvPr/>
          </p:nvSpPr>
          <p:spPr>
            <a:xfrm>
              <a:off x="2603500" y="4589681"/>
              <a:ext cx="2203974" cy="646331"/>
            </a:xfrm>
            <a:prstGeom prst="rect">
              <a:avLst/>
            </a:prstGeom>
            <a:noFill/>
          </p:spPr>
          <p:txBody>
            <a:bodyPr wrap="none" rtlCol="0">
              <a:spAutoFit/>
            </a:bodyPr>
            <a:lstStyle/>
            <a:p>
              <a:r>
                <a:rPr lang="en-US" sz="3600" dirty="0" smtClean="0">
                  <a:latin typeface="Mistral"/>
                  <a:cs typeface="Mistral"/>
                </a:rPr>
                <a:t>Atlanta 1996</a:t>
              </a:r>
            </a:p>
          </p:txBody>
        </p:sp>
      </p:grpSp>
      <p:grpSp>
        <p:nvGrpSpPr>
          <p:cNvPr id="27" name="Group 26"/>
          <p:cNvGrpSpPr/>
          <p:nvPr/>
        </p:nvGrpSpPr>
        <p:grpSpPr>
          <a:xfrm>
            <a:off x="1166805" y="556473"/>
            <a:ext cx="6492875" cy="4730750"/>
            <a:chOff x="1111250" y="1143000"/>
            <a:chExt cx="6492875" cy="4730750"/>
          </a:xfrm>
        </p:grpSpPr>
        <p:sp>
          <p:nvSpPr>
            <p:cNvPr id="28" name="Rectangle 27"/>
            <p:cNvSpPr/>
            <p:nvPr/>
          </p:nvSpPr>
          <p:spPr>
            <a:xfrm>
              <a:off x="1111250" y="1143000"/>
              <a:ext cx="6492875" cy="473075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42390" y="1381125"/>
              <a:ext cx="6023610" cy="4302579"/>
            </a:xfrm>
            <a:prstGeom prst="rect">
              <a:avLst/>
            </a:prstGeom>
          </p:spPr>
        </p:pic>
        <p:sp>
          <p:nvSpPr>
            <p:cNvPr id="30" name="TextBox 29"/>
            <p:cNvSpPr txBox="1"/>
            <p:nvPr/>
          </p:nvSpPr>
          <p:spPr>
            <a:xfrm>
              <a:off x="5232631" y="1428750"/>
              <a:ext cx="1994131" cy="646331"/>
            </a:xfrm>
            <a:prstGeom prst="rect">
              <a:avLst/>
            </a:prstGeom>
            <a:noFill/>
          </p:spPr>
          <p:txBody>
            <a:bodyPr wrap="none" rtlCol="0">
              <a:spAutoFit/>
            </a:bodyPr>
            <a:lstStyle/>
            <a:p>
              <a:r>
                <a:rPr lang="en-US" sz="3600" dirty="0" smtClean="0">
                  <a:latin typeface="Mistral"/>
                  <a:cs typeface="Mistral"/>
                </a:rPr>
                <a:t>Dallas 1997</a:t>
              </a:r>
              <a:endParaRPr lang="en-US" sz="3600" dirty="0">
                <a:latin typeface="Mistral"/>
                <a:cs typeface="Mistral"/>
              </a:endParaRPr>
            </a:p>
          </p:txBody>
        </p:sp>
      </p:grpSp>
      <p:grpSp>
        <p:nvGrpSpPr>
          <p:cNvPr id="31" name="Group 30"/>
          <p:cNvGrpSpPr/>
          <p:nvPr/>
        </p:nvGrpSpPr>
        <p:grpSpPr>
          <a:xfrm>
            <a:off x="1410943" y="1580577"/>
            <a:ext cx="5508625" cy="3937000"/>
            <a:chOff x="1258543" y="1428177"/>
            <a:chExt cx="5508625" cy="3937000"/>
          </a:xfrm>
        </p:grpSpPr>
        <p:grpSp>
          <p:nvGrpSpPr>
            <p:cNvPr id="32" name="Group 31"/>
            <p:cNvGrpSpPr/>
            <p:nvPr/>
          </p:nvGrpSpPr>
          <p:grpSpPr>
            <a:xfrm>
              <a:off x="1258543" y="1428177"/>
              <a:ext cx="5508625" cy="3937000"/>
              <a:chOff x="369543" y="682052"/>
              <a:chExt cx="5508625" cy="3937000"/>
            </a:xfrm>
          </p:grpSpPr>
          <p:sp>
            <p:nvSpPr>
              <p:cNvPr id="34" name="Rectangle 33"/>
              <p:cNvSpPr/>
              <p:nvPr/>
            </p:nvSpPr>
            <p:spPr>
              <a:xfrm rot="20827082">
                <a:off x="369543" y="682052"/>
                <a:ext cx="5508625" cy="3937000"/>
              </a:xfrm>
              <a:prstGeom prst="rect">
                <a:avLst/>
              </a:prstGeom>
              <a:solidFill>
                <a:schemeClr val="tx1"/>
              </a:solidFill>
              <a:ln w="952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5" name="Picture 34"/>
              <p:cNvPicPr>
                <a:picLocks noChangeAspect="1"/>
              </p:cNvPicPr>
              <p:nvPr/>
            </p:nvPicPr>
            <p:blipFill>
              <a:blip r:embed="rId3"/>
              <a:stretch>
                <a:fillRect/>
              </a:stretch>
            </p:blipFill>
            <p:spPr>
              <a:xfrm rot="20827082">
                <a:off x="628574" y="986692"/>
                <a:ext cx="4965260" cy="3343275"/>
              </a:xfrm>
              <a:prstGeom prst="rect">
                <a:avLst/>
              </a:prstGeom>
            </p:spPr>
          </p:pic>
        </p:grpSp>
        <p:sp>
          <p:nvSpPr>
            <p:cNvPr id="33" name="TextBox 32"/>
            <p:cNvSpPr txBox="1"/>
            <p:nvPr/>
          </p:nvSpPr>
          <p:spPr>
            <a:xfrm rot="20865072">
              <a:off x="1910504" y="1809750"/>
              <a:ext cx="2472452" cy="646331"/>
            </a:xfrm>
            <a:prstGeom prst="rect">
              <a:avLst/>
            </a:prstGeom>
            <a:noFill/>
          </p:spPr>
          <p:txBody>
            <a:bodyPr wrap="none" rtlCol="0">
              <a:spAutoFit/>
            </a:bodyPr>
            <a:lstStyle/>
            <a:p>
              <a:r>
                <a:rPr lang="en-US" sz="3600" dirty="0" smtClean="0">
                  <a:solidFill>
                    <a:srgbClr val="000000"/>
                  </a:solidFill>
                  <a:latin typeface="Mistral"/>
                  <a:cs typeface="Mistral"/>
                </a:rPr>
                <a:t>Anaheim, 1998</a:t>
              </a:r>
              <a:endParaRPr lang="en-US" sz="3600" dirty="0">
                <a:solidFill>
                  <a:srgbClr val="000000"/>
                </a:solidFill>
                <a:latin typeface="Mistral"/>
                <a:cs typeface="Mistral"/>
              </a:endParaRPr>
            </a:p>
          </p:txBody>
        </p:sp>
      </p:grpSp>
    </p:spTree>
    <p:extLst>
      <p:ext uri="{BB962C8B-B14F-4D97-AF65-F5344CB8AC3E}">
        <p14:creationId xmlns:p14="http://schemas.microsoft.com/office/powerpoint/2010/main" val="38928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800" decel="100000"/>
                                        <p:tgtEl>
                                          <p:spTgt spid="27"/>
                                        </p:tgtEl>
                                      </p:cBhvr>
                                    </p:animEffect>
                                    <p:anim calcmode="lin" valueType="num">
                                      <p:cBhvr>
                                        <p:cTn id="15" dur="800" decel="100000" fill="hold"/>
                                        <p:tgtEl>
                                          <p:spTgt spid="27"/>
                                        </p:tgtEl>
                                        <p:attrNameLst>
                                          <p:attrName>style.rotation</p:attrName>
                                        </p:attrNameLst>
                                      </p:cBhvr>
                                      <p:tavLst>
                                        <p:tav tm="0">
                                          <p:val>
                                            <p:fltVal val="-90"/>
                                          </p:val>
                                        </p:tav>
                                        <p:tav tm="100000">
                                          <p:val>
                                            <p:fltVal val="0"/>
                                          </p:val>
                                        </p:tav>
                                      </p:tavLst>
                                    </p:anim>
                                    <p:anim calcmode="lin" valueType="num">
                                      <p:cBhvr>
                                        <p:cTn id="16" dur="800" decel="100000" fill="hold"/>
                                        <p:tgtEl>
                                          <p:spTgt spid="27"/>
                                        </p:tgtEl>
                                        <p:attrNameLst>
                                          <p:attrName>ppt_x</p:attrName>
                                        </p:attrNameLst>
                                      </p:cBhvr>
                                      <p:tavLst>
                                        <p:tav tm="0">
                                          <p:val>
                                            <p:strVal val="#ppt_x+0.4"/>
                                          </p:val>
                                        </p:tav>
                                        <p:tav tm="100000">
                                          <p:val>
                                            <p:strVal val="#ppt_x-0.05"/>
                                          </p:val>
                                        </p:tav>
                                      </p:tavLst>
                                    </p:anim>
                                    <p:anim calcmode="lin" valueType="num">
                                      <p:cBhvr>
                                        <p:cTn id="17" dur="800" decel="100000" fill="hold"/>
                                        <p:tgtEl>
                                          <p:spTgt spid="2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 calcmode="lin" valueType="num">
                                      <p:cBhvr>
                                        <p:cTn id="26"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21211736">
            <a:off x="4905375" y="1493287"/>
            <a:ext cx="3095625" cy="3762375"/>
            <a:chOff x="4397375" y="1254125"/>
            <a:chExt cx="3095625" cy="3762375"/>
          </a:xfrm>
        </p:grpSpPr>
        <p:sp>
          <p:nvSpPr>
            <p:cNvPr id="6" name="Rectangle 5"/>
            <p:cNvSpPr/>
            <p:nvPr/>
          </p:nvSpPr>
          <p:spPr>
            <a:xfrm>
              <a:off x="4397375" y="1254125"/>
              <a:ext cx="3095625" cy="376237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645025" y="1478466"/>
              <a:ext cx="2582383" cy="3347534"/>
            </a:xfrm>
            <a:prstGeom prst="rect">
              <a:avLst/>
            </a:prstGeom>
          </p:spPr>
        </p:pic>
      </p:grpSp>
      <p:grpSp>
        <p:nvGrpSpPr>
          <p:cNvPr id="5" name="Group 4"/>
          <p:cNvGrpSpPr/>
          <p:nvPr/>
        </p:nvGrpSpPr>
        <p:grpSpPr>
          <a:xfrm rot="495349">
            <a:off x="825500" y="1460961"/>
            <a:ext cx="2984500" cy="3762375"/>
            <a:chOff x="825500" y="1254125"/>
            <a:chExt cx="2984500" cy="3762375"/>
          </a:xfrm>
        </p:grpSpPr>
        <p:sp>
          <p:nvSpPr>
            <p:cNvPr id="4" name="Rectangle 3"/>
            <p:cNvSpPr/>
            <p:nvPr/>
          </p:nvSpPr>
          <p:spPr>
            <a:xfrm>
              <a:off x="825500" y="1254125"/>
              <a:ext cx="2984500" cy="376237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047750" y="1478466"/>
              <a:ext cx="2565400" cy="3347534"/>
            </a:xfrm>
            <a:prstGeom prst="rect">
              <a:avLst/>
            </a:prstGeom>
          </p:spPr>
        </p:pic>
      </p:grpSp>
      <p:sp>
        <p:nvSpPr>
          <p:cNvPr id="8" name="TextBox 7"/>
          <p:cNvSpPr txBox="1"/>
          <p:nvPr/>
        </p:nvSpPr>
        <p:spPr>
          <a:xfrm>
            <a:off x="1107228" y="5589038"/>
            <a:ext cx="2447505" cy="584776"/>
          </a:xfrm>
          <a:prstGeom prst="rect">
            <a:avLst/>
          </a:prstGeom>
          <a:noFill/>
        </p:spPr>
        <p:txBody>
          <a:bodyPr wrap="none" rtlCol="0">
            <a:spAutoFit/>
          </a:bodyPr>
          <a:lstStyle/>
          <a:p>
            <a:r>
              <a:rPr lang="en-US" sz="3200" dirty="0" smtClean="0"/>
              <a:t>Lynette Jones</a:t>
            </a:r>
            <a:endParaRPr lang="en-US" sz="3200" dirty="0"/>
          </a:p>
        </p:txBody>
      </p:sp>
      <p:sp>
        <p:nvSpPr>
          <p:cNvPr id="9" name="TextBox 8"/>
          <p:cNvSpPr txBox="1"/>
          <p:nvPr/>
        </p:nvSpPr>
        <p:spPr>
          <a:xfrm>
            <a:off x="5470277" y="5589614"/>
            <a:ext cx="2599790" cy="584776"/>
          </a:xfrm>
          <a:prstGeom prst="rect">
            <a:avLst/>
          </a:prstGeom>
          <a:noFill/>
        </p:spPr>
        <p:txBody>
          <a:bodyPr wrap="none" rtlCol="0">
            <a:spAutoFit/>
          </a:bodyPr>
          <a:lstStyle/>
          <a:p>
            <a:r>
              <a:rPr lang="en-US" sz="3200" dirty="0" smtClean="0"/>
              <a:t>Tim </a:t>
            </a:r>
            <a:r>
              <a:rPr lang="en-US" sz="3200" dirty="0" err="1" smtClean="0"/>
              <a:t>Salcudean</a:t>
            </a:r>
            <a:endParaRPr lang="en-US" sz="3200" dirty="0"/>
          </a:p>
        </p:txBody>
      </p:sp>
    </p:spTree>
    <p:extLst>
      <p:ext uri="{BB962C8B-B14F-4D97-AF65-F5344CB8AC3E}">
        <p14:creationId xmlns:p14="http://schemas.microsoft.com/office/powerpoint/2010/main" val="3584251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stretch>
            <a:fillRect/>
          </a:stretch>
        </p:blipFill>
        <p:spPr>
          <a:xfrm>
            <a:off x="0" y="0"/>
            <a:ext cx="9144000" cy="6842861"/>
          </a:xfrm>
          <a:prstGeom prst="rect">
            <a:avLst/>
          </a:prstGeom>
        </p:spPr>
      </p:pic>
      <p:grpSp>
        <p:nvGrpSpPr>
          <p:cNvPr id="37" name="Group 36"/>
          <p:cNvGrpSpPr/>
          <p:nvPr/>
        </p:nvGrpSpPr>
        <p:grpSpPr>
          <a:xfrm rot="584124">
            <a:off x="2619483" y="1617935"/>
            <a:ext cx="5194300" cy="3556000"/>
            <a:chOff x="1069564" y="498035"/>
            <a:chExt cx="5194300" cy="3556000"/>
          </a:xfrm>
        </p:grpSpPr>
        <p:pic>
          <p:nvPicPr>
            <p:cNvPr id="38" name="Picture 37"/>
            <p:cNvPicPr>
              <a:picLocks noChangeAspect="1"/>
            </p:cNvPicPr>
            <p:nvPr/>
          </p:nvPicPr>
          <p:blipFill>
            <a:blip r:embed="rId4"/>
            <a:stretch>
              <a:fillRect/>
            </a:stretch>
          </p:blipFill>
          <p:spPr>
            <a:xfrm>
              <a:off x="1069564" y="498035"/>
              <a:ext cx="5194300" cy="3556000"/>
            </a:xfrm>
            <a:prstGeom prst="rect">
              <a:avLst/>
            </a:prstGeom>
          </p:spPr>
        </p:pic>
        <p:sp>
          <p:nvSpPr>
            <p:cNvPr id="39" name="TextBox 38"/>
            <p:cNvSpPr txBox="1"/>
            <p:nvPr/>
          </p:nvSpPr>
          <p:spPr>
            <a:xfrm>
              <a:off x="1294798" y="2980749"/>
              <a:ext cx="2474138" cy="646331"/>
            </a:xfrm>
            <a:prstGeom prst="rect">
              <a:avLst/>
            </a:prstGeom>
            <a:noFill/>
          </p:spPr>
          <p:txBody>
            <a:bodyPr wrap="square" rtlCol="0">
              <a:spAutoFit/>
            </a:bodyPr>
            <a:lstStyle/>
            <a:p>
              <a:r>
                <a:rPr lang="en-US" sz="3600" dirty="0" smtClean="0">
                  <a:solidFill>
                    <a:srgbClr val="000000"/>
                  </a:solidFill>
                  <a:latin typeface="Mistral"/>
                  <a:cs typeface="Mistral"/>
                </a:rPr>
                <a:t>Nashville 1999 </a:t>
              </a:r>
              <a:endParaRPr lang="en-US" sz="3600" dirty="0">
                <a:solidFill>
                  <a:srgbClr val="000000"/>
                </a:solidFill>
                <a:latin typeface="Mistral"/>
                <a:cs typeface="Mistral"/>
              </a:endParaRPr>
            </a:p>
          </p:txBody>
        </p:sp>
      </p:grpSp>
    </p:spTree>
    <p:extLst>
      <p:ext uri="{BB962C8B-B14F-4D97-AF65-F5344CB8AC3E}">
        <p14:creationId xmlns:p14="http://schemas.microsoft.com/office/powerpoint/2010/main" val="288639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Scale>
                                      <p:cBhvr>
                                        <p:cTn id="7"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7"/>
                                        </p:tgtEl>
                                        <p:attrNameLst>
                                          <p:attrName>ppt_x</p:attrName>
                                          <p:attrName>ppt_y</p:attrName>
                                        </p:attrNameLst>
                                      </p:cBhvr>
                                    </p:animMotion>
                                    <p:animEffect transition="in" filter="fade">
                                      <p:cBhvr>
                                        <p:cTn id="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1824" y="2764708"/>
            <a:ext cx="8703280" cy="646331"/>
          </a:xfrm>
          <a:prstGeom prst="rect">
            <a:avLst/>
          </a:prstGeom>
          <a:noFill/>
        </p:spPr>
        <p:txBody>
          <a:bodyPr wrap="none" rtlCol="0">
            <a:spAutoFit/>
          </a:bodyPr>
          <a:lstStyle/>
          <a:p>
            <a:r>
              <a:rPr lang="en-US" altLang="ko-KR" dirty="0" smtClean="0"/>
              <a:t>The video of this page is deleted by the request of Ed Colgate because of the copyright.</a:t>
            </a:r>
            <a:br>
              <a:rPr lang="en-US" altLang="ko-KR" dirty="0" smtClean="0"/>
            </a:br>
            <a:r>
              <a:rPr lang="en-US" altLang="ko-KR" dirty="0" smtClean="0"/>
              <a:t>Instead, please watch the video of Ed’s retrospective talk to see what was presented here.  </a:t>
            </a:r>
            <a:endParaRPr lang="ko-KR" altLang="en-US" dirty="0"/>
          </a:p>
        </p:txBody>
      </p:sp>
    </p:spTree>
    <p:extLst>
      <p:ext uri="{BB962C8B-B14F-4D97-AF65-F5344CB8AC3E}">
        <p14:creationId xmlns:p14="http://schemas.microsoft.com/office/powerpoint/2010/main" val="584843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stretch>
            <a:fillRect/>
          </a:stretch>
        </p:blipFill>
        <p:spPr>
          <a:xfrm>
            <a:off x="0" y="0"/>
            <a:ext cx="9144000" cy="6842861"/>
          </a:xfrm>
          <a:prstGeom prst="rect">
            <a:avLst/>
          </a:prstGeom>
        </p:spPr>
      </p:pic>
      <p:grpSp>
        <p:nvGrpSpPr>
          <p:cNvPr id="37" name="Group 36"/>
          <p:cNvGrpSpPr/>
          <p:nvPr/>
        </p:nvGrpSpPr>
        <p:grpSpPr>
          <a:xfrm rot="584124">
            <a:off x="2619483" y="1617935"/>
            <a:ext cx="5194300" cy="3556000"/>
            <a:chOff x="1069564" y="498035"/>
            <a:chExt cx="5194300" cy="3556000"/>
          </a:xfrm>
        </p:grpSpPr>
        <p:pic>
          <p:nvPicPr>
            <p:cNvPr id="38" name="Picture 37"/>
            <p:cNvPicPr>
              <a:picLocks noChangeAspect="1"/>
            </p:cNvPicPr>
            <p:nvPr/>
          </p:nvPicPr>
          <p:blipFill>
            <a:blip r:embed="rId4"/>
            <a:stretch>
              <a:fillRect/>
            </a:stretch>
          </p:blipFill>
          <p:spPr>
            <a:xfrm>
              <a:off x="1069564" y="498035"/>
              <a:ext cx="5194300" cy="3556000"/>
            </a:xfrm>
            <a:prstGeom prst="rect">
              <a:avLst/>
            </a:prstGeom>
          </p:spPr>
        </p:pic>
        <p:sp>
          <p:nvSpPr>
            <p:cNvPr id="39" name="TextBox 38"/>
            <p:cNvSpPr txBox="1"/>
            <p:nvPr/>
          </p:nvSpPr>
          <p:spPr>
            <a:xfrm>
              <a:off x="1294798" y="2980749"/>
              <a:ext cx="2474138" cy="646331"/>
            </a:xfrm>
            <a:prstGeom prst="rect">
              <a:avLst/>
            </a:prstGeom>
            <a:noFill/>
          </p:spPr>
          <p:txBody>
            <a:bodyPr wrap="square" rtlCol="0">
              <a:spAutoFit/>
            </a:bodyPr>
            <a:lstStyle/>
            <a:p>
              <a:r>
                <a:rPr lang="en-US" sz="3600" dirty="0" smtClean="0">
                  <a:solidFill>
                    <a:srgbClr val="000000"/>
                  </a:solidFill>
                  <a:latin typeface="Mistral"/>
                  <a:cs typeface="Mistral"/>
                </a:rPr>
                <a:t>Nashville 1999 </a:t>
              </a:r>
              <a:endParaRPr lang="en-US" sz="3600" dirty="0">
                <a:solidFill>
                  <a:srgbClr val="000000"/>
                </a:solidFill>
                <a:latin typeface="Mistral"/>
                <a:cs typeface="Mistral"/>
              </a:endParaRPr>
            </a:p>
          </p:txBody>
        </p:sp>
      </p:grpSp>
      <p:grpSp>
        <p:nvGrpSpPr>
          <p:cNvPr id="40" name="Group 39"/>
          <p:cNvGrpSpPr/>
          <p:nvPr/>
        </p:nvGrpSpPr>
        <p:grpSpPr>
          <a:xfrm rot="20128979">
            <a:off x="1166806" y="885423"/>
            <a:ext cx="6492875" cy="4714875"/>
            <a:chOff x="1333500" y="1063625"/>
            <a:chExt cx="6492875" cy="4714875"/>
          </a:xfrm>
        </p:grpSpPr>
        <p:grpSp>
          <p:nvGrpSpPr>
            <p:cNvPr id="41" name="Group 40"/>
            <p:cNvGrpSpPr/>
            <p:nvPr/>
          </p:nvGrpSpPr>
          <p:grpSpPr>
            <a:xfrm>
              <a:off x="1333500" y="1063625"/>
              <a:ext cx="6492875" cy="4714875"/>
              <a:chOff x="1333500" y="1063625"/>
              <a:chExt cx="6492875" cy="4714875"/>
            </a:xfrm>
          </p:grpSpPr>
          <p:sp>
            <p:nvSpPr>
              <p:cNvPr id="43" name="Rectangle 42"/>
              <p:cNvSpPr/>
              <p:nvPr/>
            </p:nvSpPr>
            <p:spPr>
              <a:xfrm>
                <a:off x="1333500" y="1063625"/>
                <a:ext cx="6492875" cy="471487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5"/>
              <a:stretch>
                <a:fillRect/>
              </a:stretch>
            </p:blipFill>
            <p:spPr>
              <a:xfrm>
                <a:off x="1524000" y="1257300"/>
                <a:ext cx="6096000" cy="4330700"/>
              </a:xfrm>
              <a:prstGeom prst="rect">
                <a:avLst/>
              </a:prstGeom>
            </p:spPr>
          </p:pic>
        </p:grpSp>
        <p:sp>
          <p:nvSpPr>
            <p:cNvPr id="42" name="TextBox 41"/>
            <p:cNvSpPr txBox="1"/>
            <p:nvPr/>
          </p:nvSpPr>
          <p:spPr>
            <a:xfrm>
              <a:off x="4778375" y="1476375"/>
              <a:ext cx="2369459" cy="646331"/>
            </a:xfrm>
            <a:prstGeom prst="rect">
              <a:avLst/>
            </a:prstGeom>
            <a:noFill/>
          </p:spPr>
          <p:txBody>
            <a:bodyPr wrap="none" rtlCol="0">
              <a:spAutoFit/>
            </a:bodyPr>
            <a:lstStyle/>
            <a:p>
              <a:r>
                <a:rPr lang="en-US" sz="3600" dirty="0" smtClean="0">
                  <a:solidFill>
                    <a:srgbClr val="000000"/>
                  </a:solidFill>
                  <a:latin typeface="Mistral"/>
                  <a:cs typeface="Mistral"/>
                </a:rPr>
                <a:t>Orlando 2000</a:t>
              </a:r>
              <a:endParaRPr lang="en-US" sz="3600" dirty="0">
                <a:solidFill>
                  <a:srgbClr val="000000"/>
                </a:solidFill>
                <a:latin typeface="Mistral"/>
                <a:cs typeface="Mistral"/>
              </a:endParaRPr>
            </a:p>
          </p:txBody>
        </p:sp>
      </p:grpSp>
      <p:grpSp>
        <p:nvGrpSpPr>
          <p:cNvPr id="45" name="Group 44"/>
          <p:cNvGrpSpPr/>
          <p:nvPr/>
        </p:nvGrpSpPr>
        <p:grpSpPr>
          <a:xfrm rot="415466">
            <a:off x="2094553" y="1863797"/>
            <a:ext cx="5603875" cy="3894693"/>
            <a:chOff x="1508125" y="1299607"/>
            <a:chExt cx="5603875" cy="3894693"/>
          </a:xfrm>
        </p:grpSpPr>
        <p:pic>
          <p:nvPicPr>
            <p:cNvPr id="46" name="Picture 45"/>
            <p:cNvPicPr>
              <a:picLocks noChangeAspect="1"/>
            </p:cNvPicPr>
            <p:nvPr/>
          </p:nvPicPr>
          <p:blipFill>
            <a:blip r:embed="rId6"/>
            <a:stretch>
              <a:fillRect/>
            </a:stretch>
          </p:blipFill>
          <p:spPr>
            <a:xfrm>
              <a:off x="1508125" y="1299607"/>
              <a:ext cx="5603875" cy="3894693"/>
            </a:xfrm>
            <a:prstGeom prst="rect">
              <a:avLst/>
            </a:prstGeom>
          </p:spPr>
        </p:pic>
        <p:sp>
          <p:nvSpPr>
            <p:cNvPr id="47" name="TextBox 46"/>
            <p:cNvSpPr txBox="1"/>
            <p:nvPr/>
          </p:nvSpPr>
          <p:spPr>
            <a:xfrm>
              <a:off x="1758085" y="4523938"/>
              <a:ext cx="2345789" cy="646331"/>
            </a:xfrm>
            <a:prstGeom prst="rect">
              <a:avLst/>
            </a:prstGeom>
            <a:noFill/>
          </p:spPr>
          <p:txBody>
            <a:bodyPr wrap="none" rtlCol="0">
              <a:spAutoFit/>
            </a:bodyPr>
            <a:lstStyle/>
            <a:p>
              <a:r>
                <a:rPr lang="en-US" sz="3600" dirty="0" smtClean="0">
                  <a:solidFill>
                    <a:srgbClr val="000000"/>
                  </a:solidFill>
                  <a:latin typeface="Mistral"/>
                  <a:cs typeface="Mistral"/>
                </a:rPr>
                <a:t>Orlando 2002</a:t>
              </a:r>
              <a:endParaRPr lang="en-US" sz="3600" dirty="0">
                <a:solidFill>
                  <a:srgbClr val="000000"/>
                </a:solidFill>
                <a:latin typeface="Mistral"/>
                <a:cs typeface="Mistral"/>
              </a:endParaRPr>
            </a:p>
          </p:txBody>
        </p:sp>
      </p:grpSp>
    </p:spTree>
    <p:extLst>
      <p:ext uri="{BB962C8B-B14F-4D97-AF65-F5344CB8AC3E}">
        <p14:creationId xmlns:p14="http://schemas.microsoft.com/office/powerpoint/2010/main" val="427529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1000" fill="hold"/>
                                        <p:tgtEl>
                                          <p:spTgt spid="45"/>
                                        </p:tgtEl>
                                        <p:attrNameLst>
                                          <p:attrName>ppt_w</p:attrName>
                                        </p:attrNameLst>
                                      </p:cBhvr>
                                      <p:tavLst>
                                        <p:tav tm="0">
                                          <p:val>
                                            <p:fltVal val="0"/>
                                          </p:val>
                                        </p:tav>
                                        <p:tav tm="100000">
                                          <p:val>
                                            <p:strVal val="#ppt_w"/>
                                          </p:val>
                                        </p:tav>
                                      </p:tavLst>
                                    </p:anim>
                                    <p:anim calcmode="lin" valueType="num">
                                      <p:cBhvr>
                                        <p:cTn id="16" dur="1000" fill="hold"/>
                                        <p:tgtEl>
                                          <p:spTgt spid="45"/>
                                        </p:tgtEl>
                                        <p:attrNameLst>
                                          <p:attrName>ppt_h</p:attrName>
                                        </p:attrNameLst>
                                      </p:cBhvr>
                                      <p:tavLst>
                                        <p:tav tm="0">
                                          <p:val>
                                            <p:fltVal val="0"/>
                                          </p:val>
                                        </p:tav>
                                        <p:tav tm="100000">
                                          <p:val>
                                            <p:strVal val="#ppt_h"/>
                                          </p:val>
                                        </p:tav>
                                      </p:tavLst>
                                    </p:anim>
                                    <p:anim calcmode="lin" valueType="num">
                                      <p:cBhvr>
                                        <p:cTn id="17"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408100">
            <a:off x="5121274" y="1143000"/>
            <a:ext cx="3254375" cy="3429000"/>
            <a:chOff x="1666875" y="1492250"/>
            <a:chExt cx="3254375" cy="3429000"/>
          </a:xfrm>
        </p:grpSpPr>
        <p:sp>
          <p:nvSpPr>
            <p:cNvPr id="3" name="Rectangle 2"/>
            <p:cNvSpPr/>
            <p:nvPr/>
          </p:nvSpPr>
          <p:spPr>
            <a:xfrm>
              <a:off x="1666875" y="1492250"/>
              <a:ext cx="3254375" cy="34290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857375" y="1676791"/>
              <a:ext cx="2882900" cy="3060309"/>
            </a:xfrm>
            <a:prstGeom prst="rect">
              <a:avLst/>
            </a:prstGeom>
          </p:spPr>
        </p:pic>
      </p:grpSp>
      <p:grpSp>
        <p:nvGrpSpPr>
          <p:cNvPr id="7" name="Group 6"/>
          <p:cNvGrpSpPr/>
          <p:nvPr/>
        </p:nvGrpSpPr>
        <p:grpSpPr>
          <a:xfrm rot="21248926">
            <a:off x="758837" y="1143000"/>
            <a:ext cx="3444875" cy="3429000"/>
            <a:chOff x="968375" y="1143000"/>
            <a:chExt cx="3444875" cy="3429000"/>
          </a:xfrm>
        </p:grpSpPr>
        <p:sp>
          <p:nvSpPr>
            <p:cNvPr id="6" name="Rectangle 5"/>
            <p:cNvSpPr/>
            <p:nvPr/>
          </p:nvSpPr>
          <p:spPr>
            <a:xfrm>
              <a:off x="968375" y="1143000"/>
              <a:ext cx="3444875" cy="34290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4749" y="1327541"/>
              <a:ext cx="3047999" cy="3047999"/>
            </a:xfrm>
            <a:prstGeom prst="rect">
              <a:avLst/>
            </a:prstGeom>
          </p:spPr>
        </p:pic>
      </p:grpSp>
      <p:sp>
        <p:nvSpPr>
          <p:cNvPr id="8" name="TextBox 7"/>
          <p:cNvSpPr txBox="1"/>
          <p:nvPr/>
        </p:nvSpPr>
        <p:spPr>
          <a:xfrm>
            <a:off x="1821603" y="5222875"/>
            <a:ext cx="1770437" cy="584776"/>
          </a:xfrm>
          <a:prstGeom prst="rect">
            <a:avLst/>
          </a:prstGeom>
          <a:noFill/>
        </p:spPr>
        <p:txBody>
          <a:bodyPr wrap="none" rtlCol="0">
            <a:spAutoFit/>
          </a:bodyPr>
          <a:lstStyle/>
          <a:p>
            <a:r>
              <a:rPr lang="en-US" sz="3200" dirty="0" smtClean="0"/>
              <a:t>Hong Tan</a:t>
            </a:r>
            <a:endParaRPr lang="en-US" sz="3200" dirty="0"/>
          </a:p>
        </p:txBody>
      </p:sp>
      <p:sp>
        <p:nvSpPr>
          <p:cNvPr id="9" name="TextBox 8"/>
          <p:cNvSpPr txBox="1"/>
          <p:nvPr/>
        </p:nvSpPr>
        <p:spPr>
          <a:xfrm>
            <a:off x="5140641" y="5200650"/>
            <a:ext cx="2962470" cy="584776"/>
          </a:xfrm>
          <a:prstGeom prst="rect">
            <a:avLst/>
          </a:prstGeom>
          <a:noFill/>
        </p:spPr>
        <p:txBody>
          <a:bodyPr wrap="none" rtlCol="0">
            <a:spAutoFit/>
          </a:bodyPr>
          <a:lstStyle/>
          <a:p>
            <a:r>
              <a:rPr lang="en-US" sz="3200" dirty="0" smtClean="0"/>
              <a:t>Blake Hannaford</a:t>
            </a:r>
            <a:endParaRPr lang="en-US" sz="3200" dirty="0"/>
          </a:p>
        </p:txBody>
      </p:sp>
    </p:spTree>
    <p:extLst>
      <p:ext uri="{BB962C8B-B14F-4D97-AF65-F5344CB8AC3E}">
        <p14:creationId xmlns:p14="http://schemas.microsoft.com/office/powerpoint/2010/main" val="1942335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0954"/>
          </a:xfrm>
          <a:prstGeom prst="rect">
            <a:avLst/>
          </a:prstGeom>
        </p:spPr>
      </p:pic>
      <p:grpSp>
        <p:nvGrpSpPr>
          <p:cNvPr id="3" name="Group 2"/>
          <p:cNvGrpSpPr/>
          <p:nvPr/>
        </p:nvGrpSpPr>
        <p:grpSpPr>
          <a:xfrm rot="21226942">
            <a:off x="3175936" y="1616004"/>
            <a:ext cx="5080000" cy="3952875"/>
            <a:chOff x="2032000" y="1460500"/>
            <a:chExt cx="5080000" cy="3952875"/>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32000" y="1460500"/>
              <a:ext cx="5080000" cy="3952875"/>
            </a:xfrm>
            <a:prstGeom prst="rect">
              <a:avLst/>
            </a:prstGeom>
          </p:spPr>
        </p:pic>
        <p:sp>
          <p:nvSpPr>
            <p:cNvPr id="5" name="TextBox 4"/>
            <p:cNvSpPr txBox="1"/>
            <p:nvPr/>
          </p:nvSpPr>
          <p:spPr>
            <a:xfrm>
              <a:off x="5873750" y="1587500"/>
              <a:ext cx="962147" cy="646331"/>
            </a:xfrm>
            <a:prstGeom prst="rect">
              <a:avLst/>
            </a:prstGeom>
            <a:noFill/>
          </p:spPr>
          <p:txBody>
            <a:bodyPr wrap="none" rtlCol="0">
              <a:spAutoFit/>
            </a:bodyPr>
            <a:lstStyle/>
            <a:p>
              <a:r>
                <a:rPr lang="en-US" sz="3600" dirty="0" smtClean="0">
                  <a:latin typeface="Mistral"/>
                  <a:cs typeface="Mistral"/>
                </a:rPr>
                <a:t>2003</a:t>
              </a:r>
              <a:endParaRPr lang="en-US" sz="3600" dirty="0">
                <a:latin typeface="Mistral"/>
                <a:cs typeface="Mistral"/>
              </a:endParaRPr>
            </a:p>
          </p:txBody>
        </p:sp>
      </p:grpSp>
    </p:spTree>
    <p:extLst>
      <p:ext uri="{BB962C8B-B14F-4D97-AF65-F5344CB8AC3E}">
        <p14:creationId xmlns:p14="http://schemas.microsoft.com/office/powerpoint/2010/main" val="5579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227991">
            <a:off x="1000125" y="589170"/>
            <a:ext cx="7064375" cy="5760830"/>
            <a:chOff x="635000" y="222250"/>
            <a:chExt cx="8001000" cy="6524625"/>
          </a:xfrm>
        </p:grpSpPr>
        <p:sp>
          <p:nvSpPr>
            <p:cNvPr id="5" name="Rectangle 4"/>
            <p:cNvSpPr/>
            <p:nvPr/>
          </p:nvSpPr>
          <p:spPr>
            <a:xfrm>
              <a:off x="635000" y="222250"/>
              <a:ext cx="8001000" cy="652462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Bill, Dov, Laura and Ed, circa 198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1374" y="442570"/>
              <a:ext cx="7574091" cy="6193180"/>
            </a:xfrm>
            <a:prstGeom prst="rect">
              <a:avLst/>
            </a:prstGeom>
          </p:spPr>
        </p:pic>
      </p:grpSp>
      <p:sp>
        <p:nvSpPr>
          <p:cNvPr id="2" name="TextBox 1"/>
          <p:cNvSpPr txBox="1"/>
          <p:nvPr/>
        </p:nvSpPr>
        <p:spPr>
          <a:xfrm rot="21179192">
            <a:off x="1365249" y="4349750"/>
            <a:ext cx="4730750" cy="1200329"/>
          </a:xfrm>
          <a:prstGeom prst="rect">
            <a:avLst/>
          </a:prstGeom>
          <a:noFill/>
        </p:spPr>
        <p:txBody>
          <a:bodyPr wrap="square" rtlCol="0">
            <a:spAutoFit/>
          </a:bodyPr>
          <a:lstStyle/>
          <a:p>
            <a:pPr algn="ctr"/>
            <a:r>
              <a:rPr lang="en-US" sz="3600" dirty="0" smtClean="0">
                <a:solidFill>
                  <a:schemeClr val="bg1"/>
                </a:solidFill>
                <a:latin typeface="Mistral"/>
                <a:cs typeface="Mistral"/>
              </a:rPr>
              <a:t>ASME Winter Annual Meeting, Boston 1987</a:t>
            </a:r>
            <a:endParaRPr lang="en-US" sz="3600" dirty="0">
              <a:solidFill>
                <a:schemeClr val="bg1"/>
              </a:solidFill>
              <a:latin typeface="Mistral"/>
              <a:cs typeface="Mistral"/>
            </a:endParaRPr>
          </a:p>
        </p:txBody>
      </p:sp>
    </p:spTree>
    <p:extLst>
      <p:ext uri="{BB962C8B-B14F-4D97-AF65-F5344CB8AC3E}">
        <p14:creationId xmlns:p14="http://schemas.microsoft.com/office/powerpoint/2010/main" val="2033150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21420423">
            <a:off x="387615" y="272135"/>
            <a:ext cx="8214137" cy="6217865"/>
            <a:chOff x="387615" y="272135"/>
            <a:chExt cx="8214137" cy="6217865"/>
          </a:xfrm>
        </p:grpSpPr>
        <p:sp>
          <p:nvSpPr>
            <p:cNvPr id="2" name="Rectangle 1"/>
            <p:cNvSpPr/>
            <p:nvPr/>
          </p:nvSpPr>
          <p:spPr>
            <a:xfrm>
              <a:off x="387615" y="272135"/>
              <a:ext cx="8214137" cy="621786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2003 HS AllThatMone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837" y="356722"/>
              <a:ext cx="8063627" cy="6047720"/>
            </a:xfrm>
            <a:prstGeom prst="rect">
              <a:avLst/>
            </a:prstGeom>
          </p:spPr>
        </p:pic>
      </p:grpSp>
    </p:spTree>
    <p:extLst>
      <p:ext uri="{BB962C8B-B14F-4D97-AF65-F5344CB8AC3E}">
        <p14:creationId xmlns:p14="http://schemas.microsoft.com/office/powerpoint/2010/main" val="2328281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6357" cy="6858000"/>
          </a:xfrm>
          <a:prstGeom prst="rect">
            <a:avLst/>
          </a:prstGeom>
        </p:spPr>
      </p:pic>
      <p:grpSp>
        <p:nvGrpSpPr>
          <p:cNvPr id="3" name="Group 2"/>
          <p:cNvGrpSpPr/>
          <p:nvPr/>
        </p:nvGrpSpPr>
        <p:grpSpPr>
          <a:xfrm rot="21025364">
            <a:off x="1254125" y="762000"/>
            <a:ext cx="6556375" cy="5016500"/>
            <a:chOff x="1254125" y="762000"/>
            <a:chExt cx="6556375" cy="5016500"/>
          </a:xfrm>
        </p:grpSpPr>
        <p:grpSp>
          <p:nvGrpSpPr>
            <p:cNvPr id="4" name="Group 3"/>
            <p:cNvGrpSpPr/>
            <p:nvPr/>
          </p:nvGrpSpPr>
          <p:grpSpPr>
            <a:xfrm>
              <a:off x="1254125" y="762000"/>
              <a:ext cx="6556375" cy="5016500"/>
              <a:chOff x="1254125" y="762000"/>
              <a:chExt cx="6556375" cy="5016500"/>
            </a:xfrm>
          </p:grpSpPr>
          <p:sp>
            <p:nvSpPr>
              <p:cNvPr id="6" name="Rectangle 5"/>
              <p:cNvSpPr/>
              <p:nvPr/>
            </p:nvSpPr>
            <p:spPr>
              <a:xfrm>
                <a:off x="1254125" y="762000"/>
                <a:ext cx="6556375" cy="50165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444624" y="984249"/>
                <a:ext cx="6175375" cy="4631531"/>
              </a:xfrm>
              <a:prstGeom prst="rect">
                <a:avLst/>
              </a:prstGeom>
            </p:spPr>
          </p:pic>
        </p:grpSp>
        <p:sp>
          <p:nvSpPr>
            <p:cNvPr id="5" name="TextBox 4"/>
            <p:cNvSpPr txBox="1"/>
            <p:nvPr/>
          </p:nvSpPr>
          <p:spPr>
            <a:xfrm>
              <a:off x="4778375" y="4578171"/>
              <a:ext cx="2210862" cy="1200329"/>
            </a:xfrm>
            <a:prstGeom prst="rect">
              <a:avLst/>
            </a:prstGeom>
            <a:noFill/>
          </p:spPr>
          <p:txBody>
            <a:bodyPr wrap="none" rtlCol="0">
              <a:spAutoFit/>
            </a:bodyPr>
            <a:lstStyle/>
            <a:p>
              <a:r>
                <a:rPr lang="en-US" sz="3600" dirty="0" smtClean="0">
                  <a:latin typeface="Mistral"/>
                  <a:cs typeface="Mistral"/>
                </a:rPr>
                <a:t>Chicago 2004</a:t>
              </a:r>
            </a:p>
            <a:p>
              <a:endParaRPr lang="en-US" sz="3600" dirty="0">
                <a:latin typeface="Mistral"/>
                <a:cs typeface="Mistral"/>
              </a:endParaRPr>
            </a:p>
          </p:txBody>
        </p:sp>
      </p:grpSp>
    </p:spTree>
    <p:extLst>
      <p:ext uri="{BB962C8B-B14F-4D97-AF65-F5344CB8AC3E}">
        <p14:creationId xmlns:p14="http://schemas.microsoft.com/office/powerpoint/2010/main" val="222851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20961209">
            <a:off x="736484" y="1488080"/>
            <a:ext cx="3104178" cy="3691063"/>
            <a:chOff x="956338" y="1514667"/>
            <a:chExt cx="3104178" cy="3691063"/>
          </a:xfrm>
        </p:grpSpPr>
        <p:sp>
          <p:nvSpPr>
            <p:cNvPr id="6" name="Rectangle 5"/>
            <p:cNvSpPr/>
            <p:nvPr/>
          </p:nvSpPr>
          <p:spPr>
            <a:xfrm>
              <a:off x="956338" y="1514667"/>
              <a:ext cx="3104178" cy="3691063"/>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825" y="1746250"/>
              <a:ext cx="2696559" cy="3270250"/>
            </a:xfrm>
            <a:prstGeom prst="rect">
              <a:avLst/>
            </a:prstGeom>
          </p:spPr>
        </p:pic>
      </p:grpSp>
      <p:grpSp>
        <p:nvGrpSpPr>
          <p:cNvPr id="5" name="Group 4"/>
          <p:cNvGrpSpPr/>
          <p:nvPr/>
        </p:nvGrpSpPr>
        <p:grpSpPr>
          <a:xfrm rot="720345">
            <a:off x="5048208" y="1505271"/>
            <a:ext cx="3025790" cy="3888618"/>
            <a:chOff x="5722349" y="1505271"/>
            <a:chExt cx="3025790" cy="3888618"/>
          </a:xfrm>
        </p:grpSpPr>
        <p:sp>
          <p:nvSpPr>
            <p:cNvPr id="4" name="Rectangle 3"/>
            <p:cNvSpPr/>
            <p:nvPr/>
          </p:nvSpPr>
          <p:spPr>
            <a:xfrm>
              <a:off x="5722349" y="1505271"/>
              <a:ext cx="3025790" cy="3888618"/>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2806" y="1746250"/>
              <a:ext cx="2559843" cy="3413124"/>
            </a:xfrm>
            <a:prstGeom prst="rect">
              <a:avLst/>
            </a:prstGeom>
          </p:spPr>
        </p:pic>
      </p:grpSp>
      <p:sp>
        <p:nvSpPr>
          <p:cNvPr id="8" name="TextBox 7"/>
          <p:cNvSpPr txBox="1"/>
          <p:nvPr/>
        </p:nvSpPr>
        <p:spPr>
          <a:xfrm>
            <a:off x="1350289" y="5693275"/>
            <a:ext cx="2584762" cy="584776"/>
          </a:xfrm>
          <a:prstGeom prst="rect">
            <a:avLst/>
          </a:prstGeom>
          <a:noFill/>
        </p:spPr>
        <p:txBody>
          <a:bodyPr wrap="none" rtlCol="0">
            <a:spAutoFit/>
          </a:bodyPr>
          <a:lstStyle/>
          <a:p>
            <a:r>
              <a:rPr lang="en-US" sz="3200" dirty="0" smtClean="0"/>
              <a:t>Antonio </a:t>
            </a:r>
            <a:r>
              <a:rPr lang="en-US" sz="3200" dirty="0" err="1" smtClean="0"/>
              <a:t>Bicchi</a:t>
            </a:r>
            <a:endParaRPr lang="en-US" sz="3200" dirty="0"/>
          </a:p>
        </p:txBody>
      </p:sp>
      <p:sp>
        <p:nvSpPr>
          <p:cNvPr id="9" name="TextBox 8"/>
          <p:cNvSpPr txBox="1"/>
          <p:nvPr/>
        </p:nvSpPr>
        <p:spPr>
          <a:xfrm>
            <a:off x="4676864" y="5693275"/>
            <a:ext cx="3819275" cy="584776"/>
          </a:xfrm>
          <a:prstGeom prst="rect">
            <a:avLst/>
          </a:prstGeom>
          <a:noFill/>
        </p:spPr>
        <p:txBody>
          <a:bodyPr wrap="none" rtlCol="0">
            <a:spAutoFit/>
          </a:bodyPr>
          <a:lstStyle/>
          <a:p>
            <a:r>
              <a:rPr lang="en-US" sz="3200" dirty="0" smtClean="0"/>
              <a:t>Massimo </a:t>
            </a:r>
            <a:r>
              <a:rPr lang="en-US" sz="3200" dirty="0" err="1" smtClean="0"/>
              <a:t>Bergamasco</a:t>
            </a:r>
            <a:endParaRPr lang="en-US" sz="3200" dirty="0"/>
          </a:p>
        </p:txBody>
      </p:sp>
    </p:spTree>
    <p:extLst>
      <p:ext uri="{BB962C8B-B14F-4D97-AF65-F5344CB8AC3E}">
        <p14:creationId xmlns:p14="http://schemas.microsoft.com/office/powerpoint/2010/main" val="3263709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10651"/>
          </a:xfrm>
          <a:prstGeom prst="rect">
            <a:avLst/>
          </a:prstGeom>
        </p:spPr>
      </p:pic>
      <p:grpSp>
        <p:nvGrpSpPr>
          <p:cNvPr id="3" name="Group 2"/>
          <p:cNvGrpSpPr/>
          <p:nvPr/>
        </p:nvGrpSpPr>
        <p:grpSpPr>
          <a:xfrm rot="21264367">
            <a:off x="1959709" y="1583671"/>
            <a:ext cx="5957513" cy="4562853"/>
            <a:chOff x="1959709" y="1583671"/>
            <a:chExt cx="5957513" cy="4562853"/>
          </a:xfrm>
        </p:grpSpPr>
        <p:grpSp>
          <p:nvGrpSpPr>
            <p:cNvPr id="4" name="Group 3"/>
            <p:cNvGrpSpPr/>
            <p:nvPr/>
          </p:nvGrpSpPr>
          <p:grpSpPr>
            <a:xfrm>
              <a:off x="1959709" y="1583671"/>
              <a:ext cx="5957513" cy="4562853"/>
              <a:chOff x="1959709" y="1583671"/>
              <a:chExt cx="5957513" cy="4562853"/>
            </a:xfrm>
          </p:grpSpPr>
          <p:sp>
            <p:nvSpPr>
              <p:cNvPr id="6" name="Rectangle 5"/>
              <p:cNvSpPr/>
              <p:nvPr/>
            </p:nvSpPr>
            <p:spPr>
              <a:xfrm>
                <a:off x="1959709" y="1583671"/>
                <a:ext cx="5957513" cy="4562853"/>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4872" y="1814558"/>
                <a:ext cx="5491103" cy="4118327"/>
              </a:xfrm>
              <a:prstGeom prst="rect">
                <a:avLst/>
              </a:prstGeom>
            </p:spPr>
          </p:pic>
        </p:grpSp>
        <p:sp>
          <p:nvSpPr>
            <p:cNvPr id="5" name="TextBox 4"/>
            <p:cNvSpPr txBox="1"/>
            <p:nvPr/>
          </p:nvSpPr>
          <p:spPr>
            <a:xfrm>
              <a:off x="4217293" y="2069748"/>
              <a:ext cx="1731739" cy="646331"/>
            </a:xfrm>
            <a:prstGeom prst="rect">
              <a:avLst/>
            </a:prstGeom>
            <a:noFill/>
          </p:spPr>
          <p:txBody>
            <a:bodyPr wrap="none" rtlCol="0">
              <a:spAutoFit/>
            </a:bodyPr>
            <a:lstStyle/>
            <a:p>
              <a:r>
                <a:rPr lang="en-US" sz="3600" dirty="0" smtClean="0">
                  <a:latin typeface="Mistral"/>
                  <a:cs typeface="Mistral"/>
                </a:rPr>
                <a:t>Pisa 2005</a:t>
              </a:r>
            </a:p>
          </p:txBody>
        </p:sp>
      </p:grpSp>
    </p:spTree>
    <p:extLst>
      <p:ext uri="{BB962C8B-B14F-4D97-AF65-F5344CB8AC3E}">
        <p14:creationId xmlns:p14="http://schemas.microsoft.com/office/powerpoint/2010/main" val="330008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209361">
            <a:off x="346380" y="359271"/>
            <a:ext cx="4816321" cy="6358055"/>
            <a:chOff x="2251465" y="371093"/>
            <a:chExt cx="4816321" cy="6358055"/>
          </a:xfrm>
        </p:grpSpPr>
        <p:sp>
          <p:nvSpPr>
            <p:cNvPr id="3" name="Rectangle 2"/>
            <p:cNvSpPr/>
            <p:nvPr/>
          </p:nvSpPr>
          <p:spPr>
            <a:xfrm>
              <a:off x="2251465" y="371093"/>
              <a:ext cx="4816321" cy="63580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Dov Leaning Tow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9932" y="461804"/>
              <a:ext cx="4642524" cy="6190032"/>
            </a:xfrm>
            <a:prstGeom prst="rect">
              <a:avLst/>
            </a:prstGeom>
          </p:spPr>
        </p:pic>
      </p:grpSp>
      <p:grpSp>
        <p:nvGrpSpPr>
          <p:cNvPr id="5" name="Group 4"/>
          <p:cNvGrpSpPr/>
          <p:nvPr/>
        </p:nvGrpSpPr>
        <p:grpSpPr>
          <a:xfrm rot="21124011">
            <a:off x="1440876" y="610242"/>
            <a:ext cx="7620344" cy="5500419"/>
            <a:chOff x="1121609" y="923609"/>
            <a:chExt cx="7620344" cy="5500419"/>
          </a:xfrm>
        </p:grpSpPr>
        <p:sp>
          <p:nvSpPr>
            <p:cNvPr id="6" name="Rectangle 5"/>
            <p:cNvSpPr/>
            <p:nvPr/>
          </p:nvSpPr>
          <p:spPr>
            <a:xfrm>
              <a:off x="1121609" y="923609"/>
              <a:ext cx="7620344" cy="5500419"/>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eaningTow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5833" y="999418"/>
              <a:ext cx="7479295" cy="5355544"/>
            </a:xfrm>
            <a:prstGeom prst="rect">
              <a:avLst/>
            </a:prstGeom>
          </p:spPr>
        </p:pic>
      </p:grpSp>
    </p:spTree>
    <p:extLst>
      <p:ext uri="{BB962C8B-B14F-4D97-AF65-F5344CB8AC3E}">
        <p14:creationId xmlns:p14="http://schemas.microsoft.com/office/powerpoint/2010/main" val="428230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rot="21217550">
            <a:off x="501685" y="455196"/>
            <a:ext cx="3903739" cy="5001891"/>
            <a:chOff x="109744" y="1019194"/>
            <a:chExt cx="3903739" cy="5001891"/>
          </a:xfrm>
        </p:grpSpPr>
        <p:sp>
          <p:nvSpPr>
            <p:cNvPr id="7" name="Rectangle 6"/>
            <p:cNvSpPr/>
            <p:nvPr/>
          </p:nvSpPr>
          <p:spPr>
            <a:xfrm>
              <a:off x="109744" y="1019194"/>
              <a:ext cx="3903739" cy="5001891"/>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389" y="1223032"/>
              <a:ext cx="3461830" cy="4615773"/>
            </a:xfrm>
            <a:prstGeom prst="rect">
              <a:avLst/>
            </a:prstGeom>
          </p:spPr>
        </p:pic>
      </p:grpSp>
      <p:grpSp>
        <p:nvGrpSpPr>
          <p:cNvPr id="6" name="Group 5"/>
          <p:cNvGrpSpPr/>
          <p:nvPr/>
        </p:nvGrpSpPr>
        <p:grpSpPr>
          <a:xfrm rot="448932">
            <a:off x="3894098" y="1097594"/>
            <a:ext cx="5020773" cy="3847457"/>
            <a:chOff x="4123227" y="1991348"/>
            <a:chExt cx="5020773" cy="3847457"/>
          </a:xfrm>
        </p:grpSpPr>
        <p:sp>
          <p:nvSpPr>
            <p:cNvPr id="5" name="Rectangle 4"/>
            <p:cNvSpPr/>
            <p:nvPr/>
          </p:nvSpPr>
          <p:spPr>
            <a:xfrm>
              <a:off x="4123227" y="1991348"/>
              <a:ext cx="5020773" cy="3847457"/>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8597" y="2210868"/>
              <a:ext cx="4544560" cy="3408420"/>
            </a:xfrm>
            <a:prstGeom prst="rect">
              <a:avLst/>
            </a:prstGeom>
          </p:spPr>
        </p:pic>
      </p:grpSp>
    </p:spTree>
    <p:extLst>
      <p:ext uri="{BB962C8B-B14F-4D97-AF65-F5344CB8AC3E}">
        <p14:creationId xmlns:p14="http://schemas.microsoft.com/office/powerpoint/2010/main" val="499645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644757">
            <a:off x="134414" y="1426873"/>
            <a:ext cx="3057145" cy="3825897"/>
            <a:chOff x="203810" y="1426872"/>
            <a:chExt cx="3057145" cy="3825897"/>
          </a:xfrm>
        </p:grpSpPr>
        <p:sp>
          <p:nvSpPr>
            <p:cNvPr id="6" name="Rectangle 5"/>
            <p:cNvSpPr/>
            <p:nvPr/>
          </p:nvSpPr>
          <p:spPr>
            <a:xfrm>
              <a:off x="203810" y="1426872"/>
              <a:ext cx="3057145" cy="3825897"/>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410" y="1650078"/>
              <a:ext cx="2633734" cy="3401327"/>
            </a:xfrm>
            <a:prstGeom prst="rect">
              <a:avLst/>
            </a:prstGeom>
          </p:spPr>
        </p:pic>
      </p:grpSp>
      <p:grpSp>
        <p:nvGrpSpPr>
          <p:cNvPr id="9" name="Group 8"/>
          <p:cNvGrpSpPr/>
          <p:nvPr/>
        </p:nvGrpSpPr>
        <p:grpSpPr>
          <a:xfrm rot="21088615">
            <a:off x="3020570" y="1443738"/>
            <a:ext cx="3088501" cy="3615759"/>
            <a:chOff x="4342714" y="1435646"/>
            <a:chExt cx="3088501" cy="3615759"/>
          </a:xfrm>
        </p:grpSpPr>
        <p:sp>
          <p:nvSpPr>
            <p:cNvPr id="8" name="Rectangle 7"/>
            <p:cNvSpPr/>
            <p:nvPr/>
          </p:nvSpPr>
          <p:spPr>
            <a:xfrm>
              <a:off x="4342714" y="1435646"/>
              <a:ext cx="3088501" cy="3615759"/>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516639" y="1650078"/>
              <a:ext cx="2730857" cy="3216857"/>
            </a:xfrm>
            <a:prstGeom prst="rect">
              <a:avLst/>
            </a:prstGeom>
          </p:spPr>
        </p:pic>
      </p:grpSp>
      <p:grpSp>
        <p:nvGrpSpPr>
          <p:cNvPr id="11" name="Group 10"/>
          <p:cNvGrpSpPr/>
          <p:nvPr/>
        </p:nvGrpSpPr>
        <p:grpSpPr>
          <a:xfrm rot="424745">
            <a:off x="6177047" y="1480626"/>
            <a:ext cx="3104133" cy="3610260"/>
            <a:chOff x="6568988" y="1234832"/>
            <a:chExt cx="3104133" cy="3610260"/>
          </a:xfrm>
        </p:grpSpPr>
        <p:sp>
          <p:nvSpPr>
            <p:cNvPr id="10" name="Rectangle 9"/>
            <p:cNvSpPr/>
            <p:nvPr/>
          </p:nvSpPr>
          <p:spPr>
            <a:xfrm>
              <a:off x="6568988" y="1234832"/>
              <a:ext cx="3104133" cy="361026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5074" y="1435646"/>
              <a:ext cx="2719755" cy="3238177"/>
            </a:xfrm>
            <a:prstGeom prst="rect">
              <a:avLst/>
            </a:prstGeom>
          </p:spPr>
        </p:pic>
      </p:grpSp>
      <p:sp>
        <p:nvSpPr>
          <p:cNvPr id="12" name="TextBox 11"/>
          <p:cNvSpPr txBox="1"/>
          <p:nvPr/>
        </p:nvSpPr>
        <p:spPr>
          <a:xfrm>
            <a:off x="514126" y="5400887"/>
            <a:ext cx="2130511" cy="584776"/>
          </a:xfrm>
          <a:prstGeom prst="rect">
            <a:avLst/>
          </a:prstGeom>
          <a:noFill/>
        </p:spPr>
        <p:txBody>
          <a:bodyPr wrap="none" rtlCol="0">
            <a:spAutoFit/>
          </a:bodyPr>
          <a:lstStyle/>
          <a:p>
            <a:r>
              <a:rPr lang="en-US" sz="3200" dirty="0" err="1" smtClean="0"/>
              <a:t>Hiroo</a:t>
            </a:r>
            <a:r>
              <a:rPr lang="en-US" sz="3200" dirty="0" smtClean="0"/>
              <a:t> Iwata</a:t>
            </a:r>
            <a:endParaRPr lang="en-US" sz="3200" dirty="0"/>
          </a:p>
        </p:txBody>
      </p:sp>
      <p:sp>
        <p:nvSpPr>
          <p:cNvPr id="13" name="TextBox 12"/>
          <p:cNvSpPr txBox="1"/>
          <p:nvPr/>
        </p:nvSpPr>
        <p:spPr>
          <a:xfrm>
            <a:off x="3101528" y="5985663"/>
            <a:ext cx="2864887" cy="584776"/>
          </a:xfrm>
          <a:prstGeom prst="rect">
            <a:avLst/>
          </a:prstGeom>
          <a:noFill/>
        </p:spPr>
        <p:txBody>
          <a:bodyPr wrap="none" rtlCol="0">
            <a:spAutoFit/>
          </a:bodyPr>
          <a:lstStyle/>
          <a:p>
            <a:r>
              <a:rPr lang="en-US" sz="3200" dirty="0" smtClean="0"/>
              <a:t>John </a:t>
            </a:r>
            <a:r>
              <a:rPr lang="en-US" sz="3200" dirty="0" err="1" smtClean="0"/>
              <a:t>Hollerbach</a:t>
            </a:r>
            <a:endParaRPr lang="en-US" sz="3200" dirty="0"/>
          </a:p>
        </p:txBody>
      </p:sp>
      <p:sp>
        <p:nvSpPr>
          <p:cNvPr id="14" name="TextBox 13"/>
          <p:cNvSpPr txBox="1"/>
          <p:nvPr/>
        </p:nvSpPr>
        <p:spPr>
          <a:xfrm>
            <a:off x="5838353" y="5400887"/>
            <a:ext cx="3219952" cy="584776"/>
          </a:xfrm>
          <a:prstGeom prst="rect">
            <a:avLst/>
          </a:prstGeom>
          <a:noFill/>
        </p:spPr>
        <p:txBody>
          <a:bodyPr wrap="none" rtlCol="0">
            <a:spAutoFit/>
          </a:bodyPr>
          <a:lstStyle/>
          <a:p>
            <a:r>
              <a:rPr lang="en-US" sz="3200" dirty="0" err="1" smtClean="0"/>
              <a:t>Cagatay</a:t>
            </a:r>
            <a:r>
              <a:rPr lang="en-US" sz="3200" dirty="0" smtClean="0"/>
              <a:t> </a:t>
            </a:r>
            <a:r>
              <a:rPr lang="en-US" sz="3200" dirty="0" err="1" smtClean="0"/>
              <a:t>Basdogan</a:t>
            </a:r>
            <a:endParaRPr lang="en-US" sz="3200" dirty="0"/>
          </a:p>
        </p:txBody>
      </p:sp>
    </p:spTree>
    <p:extLst>
      <p:ext uri="{BB962C8B-B14F-4D97-AF65-F5344CB8AC3E}">
        <p14:creationId xmlns:p14="http://schemas.microsoft.com/office/powerpoint/2010/main" val="2440188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6357" cy="6858000"/>
          </a:xfrm>
          <a:prstGeom prst="rect">
            <a:avLst/>
          </a:prstGeom>
        </p:spPr>
      </p:pic>
      <p:grpSp>
        <p:nvGrpSpPr>
          <p:cNvPr id="3" name="Group 2"/>
          <p:cNvGrpSpPr/>
          <p:nvPr/>
        </p:nvGrpSpPr>
        <p:grpSpPr>
          <a:xfrm rot="925072">
            <a:off x="790592" y="1006300"/>
            <a:ext cx="6333778" cy="4845092"/>
            <a:chOff x="1410990" y="987834"/>
            <a:chExt cx="6333778" cy="4845092"/>
          </a:xfrm>
        </p:grpSpPr>
        <p:grpSp>
          <p:nvGrpSpPr>
            <p:cNvPr id="4" name="Group 3"/>
            <p:cNvGrpSpPr/>
            <p:nvPr/>
          </p:nvGrpSpPr>
          <p:grpSpPr>
            <a:xfrm>
              <a:off x="1410990" y="987834"/>
              <a:ext cx="6333778" cy="4845092"/>
              <a:chOff x="1410990" y="987834"/>
              <a:chExt cx="6333778" cy="4845092"/>
            </a:xfrm>
          </p:grpSpPr>
          <p:sp>
            <p:nvSpPr>
              <p:cNvPr id="6" name="Rectangle 5"/>
              <p:cNvSpPr/>
              <p:nvPr/>
            </p:nvSpPr>
            <p:spPr>
              <a:xfrm>
                <a:off x="1410990" y="987834"/>
                <a:ext cx="6333778" cy="4845092"/>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600200" y="1193800"/>
                <a:ext cx="5943600" cy="4457700"/>
              </a:xfrm>
              <a:prstGeom prst="rect">
                <a:avLst/>
              </a:prstGeom>
            </p:spPr>
          </p:pic>
        </p:grpSp>
        <p:sp>
          <p:nvSpPr>
            <p:cNvPr id="5" name="TextBox 4"/>
            <p:cNvSpPr txBox="1"/>
            <p:nvPr/>
          </p:nvSpPr>
          <p:spPr>
            <a:xfrm>
              <a:off x="4154582" y="4845092"/>
              <a:ext cx="2203297" cy="646331"/>
            </a:xfrm>
            <a:prstGeom prst="rect">
              <a:avLst/>
            </a:prstGeom>
            <a:noFill/>
          </p:spPr>
          <p:txBody>
            <a:bodyPr wrap="none" rtlCol="0">
              <a:spAutoFit/>
            </a:bodyPr>
            <a:lstStyle/>
            <a:p>
              <a:r>
                <a:rPr lang="en-US" sz="3600" dirty="0" smtClean="0">
                  <a:solidFill>
                    <a:schemeClr val="bg1"/>
                  </a:solidFill>
                  <a:latin typeface="Mistral"/>
                  <a:cs typeface="Mistral"/>
                </a:rPr>
                <a:t>Tsukuba 2007</a:t>
              </a:r>
              <a:endParaRPr lang="en-US" sz="3600" dirty="0">
                <a:solidFill>
                  <a:schemeClr val="bg1"/>
                </a:solidFill>
                <a:latin typeface="Mistral"/>
                <a:cs typeface="Mistral"/>
              </a:endParaRPr>
            </a:p>
          </p:txBody>
        </p:sp>
      </p:grpSp>
      <p:grpSp>
        <p:nvGrpSpPr>
          <p:cNvPr id="8" name="Group 7"/>
          <p:cNvGrpSpPr/>
          <p:nvPr/>
        </p:nvGrpSpPr>
        <p:grpSpPr>
          <a:xfrm rot="20648873">
            <a:off x="564396" y="1834549"/>
            <a:ext cx="8340520" cy="3183022"/>
            <a:chOff x="564396" y="1834549"/>
            <a:chExt cx="8340520" cy="3183022"/>
          </a:xfrm>
        </p:grpSpPr>
        <p:grpSp>
          <p:nvGrpSpPr>
            <p:cNvPr id="9" name="Group 8"/>
            <p:cNvGrpSpPr/>
            <p:nvPr/>
          </p:nvGrpSpPr>
          <p:grpSpPr>
            <a:xfrm>
              <a:off x="564396" y="1834549"/>
              <a:ext cx="8340520" cy="3183022"/>
              <a:chOff x="564396" y="1834549"/>
              <a:chExt cx="8340520" cy="3183022"/>
            </a:xfrm>
          </p:grpSpPr>
          <p:sp>
            <p:nvSpPr>
              <p:cNvPr id="11" name="Rectangle 10"/>
              <p:cNvSpPr/>
              <p:nvPr/>
            </p:nvSpPr>
            <p:spPr>
              <a:xfrm>
                <a:off x="564396" y="1834549"/>
                <a:ext cx="8340520" cy="3183022"/>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736850" y="2004479"/>
                <a:ext cx="8023352" cy="2867922"/>
              </a:xfrm>
              <a:prstGeom prst="rect">
                <a:avLst/>
              </a:prstGeom>
            </p:spPr>
          </p:pic>
        </p:grpSp>
        <p:sp>
          <p:nvSpPr>
            <p:cNvPr id="10" name="TextBox 9"/>
            <p:cNvSpPr txBox="1"/>
            <p:nvPr/>
          </p:nvSpPr>
          <p:spPr>
            <a:xfrm>
              <a:off x="5079565" y="2210867"/>
              <a:ext cx="3187065" cy="646331"/>
            </a:xfrm>
            <a:prstGeom prst="rect">
              <a:avLst/>
            </a:prstGeom>
            <a:noFill/>
          </p:spPr>
          <p:txBody>
            <a:bodyPr wrap="none" rtlCol="0">
              <a:spAutoFit/>
            </a:bodyPr>
            <a:lstStyle/>
            <a:p>
              <a:r>
                <a:rPr lang="en-US" sz="3600" dirty="0" smtClean="0">
                  <a:solidFill>
                    <a:srgbClr val="000000"/>
                  </a:solidFill>
                  <a:latin typeface="Mistral"/>
                  <a:cs typeface="Mistral"/>
                </a:rPr>
                <a:t>Salt Lake City 2009</a:t>
              </a:r>
              <a:endParaRPr lang="en-US" sz="3600" dirty="0">
                <a:solidFill>
                  <a:srgbClr val="000000"/>
                </a:solidFill>
                <a:latin typeface="Mistral"/>
                <a:cs typeface="Mistral"/>
              </a:endParaRPr>
            </a:p>
          </p:txBody>
        </p:sp>
      </p:grpSp>
      <p:grpSp>
        <p:nvGrpSpPr>
          <p:cNvPr id="13" name="Group 12"/>
          <p:cNvGrpSpPr/>
          <p:nvPr/>
        </p:nvGrpSpPr>
        <p:grpSpPr>
          <a:xfrm rot="267917">
            <a:off x="1489378" y="1242049"/>
            <a:ext cx="6051580" cy="4625573"/>
            <a:chOff x="1489378" y="1615031"/>
            <a:chExt cx="6051580" cy="4625573"/>
          </a:xfrm>
        </p:grpSpPr>
        <p:grpSp>
          <p:nvGrpSpPr>
            <p:cNvPr id="14" name="Group 13"/>
            <p:cNvGrpSpPr/>
            <p:nvPr/>
          </p:nvGrpSpPr>
          <p:grpSpPr>
            <a:xfrm>
              <a:off x="1489378" y="1615031"/>
              <a:ext cx="6051580" cy="4625573"/>
              <a:chOff x="1489378" y="1615031"/>
              <a:chExt cx="6051580" cy="4625573"/>
            </a:xfrm>
          </p:grpSpPr>
          <p:sp>
            <p:nvSpPr>
              <p:cNvPr id="16" name="Rectangle 15"/>
              <p:cNvSpPr/>
              <p:nvPr/>
            </p:nvSpPr>
            <p:spPr>
              <a:xfrm>
                <a:off x="1489378" y="1615031"/>
                <a:ext cx="6051580" cy="4625573"/>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1701381" y="1818869"/>
                <a:ext cx="5641946" cy="4226331"/>
              </a:xfrm>
              <a:prstGeom prst="rect">
                <a:avLst/>
              </a:prstGeom>
            </p:spPr>
          </p:pic>
        </p:grpSp>
        <p:sp>
          <p:nvSpPr>
            <p:cNvPr id="15" name="TextBox 14"/>
            <p:cNvSpPr txBox="1"/>
            <p:nvPr/>
          </p:nvSpPr>
          <p:spPr>
            <a:xfrm>
              <a:off x="4327036" y="1991348"/>
              <a:ext cx="2250661" cy="646331"/>
            </a:xfrm>
            <a:prstGeom prst="rect">
              <a:avLst/>
            </a:prstGeom>
            <a:noFill/>
          </p:spPr>
          <p:txBody>
            <a:bodyPr wrap="none" rtlCol="0">
              <a:spAutoFit/>
            </a:bodyPr>
            <a:lstStyle/>
            <a:p>
              <a:r>
                <a:rPr lang="en-US" sz="3600" dirty="0" smtClean="0">
                  <a:solidFill>
                    <a:srgbClr val="000000"/>
                  </a:solidFill>
                  <a:latin typeface="Mistral"/>
                  <a:cs typeface="Mistral"/>
                </a:rPr>
                <a:t>Istanbul 2011</a:t>
              </a:r>
              <a:endParaRPr lang="en-US" sz="3600" dirty="0">
                <a:solidFill>
                  <a:srgbClr val="000000"/>
                </a:solidFill>
                <a:latin typeface="Mistral"/>
                <a:cs typeface="Mistral"/>
              </a:endParaRPr>
            </a:p>
          </p:txBody>
        </p:sp>
      </p:grpSp>
    </p:spTree>
    <p:extLst>
      <p:ext uri="{BB962C8B-B14F-4D97-AF65-F5344CB8AC3E}">
        <p14:creationId xmlns:p14="http://schemas.microsoft.com/office/powerpoint/2010/main" val="315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Scale>
                                      <p:cBhvr>
                                        <p:cTn id="1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
                                        </p:tgtEl>
                                        <p:attrNameLst>
                                          <p:attrName>ppt_x</p:attrName>
                                          <p:attrName>ppt_y</p:attrName>
                                        </p:attrNameLst>
                                      </p:cBhvr>
                                    </p:animMotion>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Scale>
                                      <p:cBhvr>
                                        <p:cTn id="2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3"/>
                                        </p:tgtEl>
                                        <p:attrNameLst>
                                          <p:attrName>ppt_x</p:attrName>
                                          <p:attrName>ppt_y</p:attrName>
                                        </p:attrNameLst>
                                      </p:cBhvr>
                                    </p:animMotion>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333117">
            <a:off x="445345" y="720276"/>
            <a:ext cx="3340086" cy="4964396"/>
            <a:chOff x="2564856" y="1302948"/>
            <a:chExt cx="3340086" cy="4964396"/>
          </a:xfrm>
        </p:grpSpPr>
        <p:sp>
          <p:nvSpPr>
            <p:cNvPr id="6" name="Rectangle 5"/>
            <p:cNvSpPr/>
            <p:nvPr/>
          </p:nvSpPr>
          <p:spPr>
            <a:xfrm>
              <a:off x="2564856" y="1302948"/>
              <a:ext cx="3340086" cy="4964396"/>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663821" y="1412032"/>
              <a:ext cx="3145162" cy="4759678"/>
            </a:xfrm>
            <a:prstGeom prst="rect">
              <a:avLst/>
            </a:prstGeom>
          </p:spPr>
        </p:pic>
      </p:grpSp>
      <p:grpSp>
        <p:nvGrpSpPr>
          <p:cNvPr id="4" name="Group 3"/>
          <p:cNvGrpSpPr/>
          <p:nvPr/>
        </p:nvGrpSpPr>
        <p:grpSpPr>
          <a:xfrm rot="21386716">
            <a:off x="3182370" y="1509090"/>
            <a:ext cx="5442278" cy="4658446"/>
            <a:chOff x="1212327" y="808158"/>
            <a:chExt cx="6647183" cy="5434447"/>
          </a:xfrm>
        </p:grpSpPr>
        <p:sp>
          <p:nvSpPr>
            <p:cNvPr id="2" name="Rectangle 1"/>
            <p:cNvSpPr/>
            <p:nvPr/>
          </p:nvSpPr>
          <p:spPr>
            <a:xfrm>
              <a:off x="1212327" y="808158"/>
              <a:ext cx="6647183" cy="5434447"/>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03046" y="915362"/>
              <a:ext cx="6460298" cy="5228284"/>
            </a:xfrm>
            <a:prstGeom prst="rect">
              <a:avLst/>
            </a:prstGeom>
          </p:spPr>
        </p:pic>
      </p:grpSp>
    </p:spTree>
    <p:extLst>
      <p:ext uri="{BB962C8B-B14F-4D97-AF65-F5344CB8AC3E}">
        <p14:creationId xmlns:p14="http://schemas.microsoft.com/office/powerpoint/2010/main" val="146061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rot="167252">
            <a:off x="2905053" y="65972"/>
            <a:ext cx="1678218" cy="2160584"/>
            <a:chOff x="2905053" y="65972"/>
            <a:chExt cx="1678218" cy="2160584"/>
          </a:xfrm>
        </p:grpSpPr>
        <p:sp>
          <p:nvSpPr>
            <p:cNvPr id="12" name="Rectangle 11"/>
            <p:cNvSpPr/>
            <p:nvPr/>
          </p:nvSpPr>
          <p:spPr>
            <a:xfrm>
              <a:off x="2905053" y="65972"/>
              <a:ext cx="1678218" cy="216058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63079" y="125440"/>
              <a:ext cx="1583445" cy="2038388"/>
            </a:xfrm>
            <a:prstGeom prst="rect">
              <a:avLst/>
            </a:prstGeom>
          </p:spPr>
        </p:pic>
      </p:grpSp>
      <p:grpSp>
        <p:nvGrpSpPr>
          <p:cNvPr id="20" name="Group 19"/>
          <p:cNvGrpSpPr/>
          <p:nvPr/>
        </p:nvGrpSpPr>
        <p:grpSpPr>
          <a:xfrm rot="21172447">
            <a:off x="2905053" y="2341297"/>
            <a:ext cx="1678218" cy="2160584"/>
            <a:chOff x="2905053" y="2399026"/>
            <a:chExt cx="1678218" cy="2160584"/>
          </a:xfrm>
        </p:grpSpPr>
        <p:sp>
          <p:nvSpPr>
            <p:cNvPr id="14" name="Rectangle 13"/>
            <p:cNvSpPr/>
            <p:nvPr/>
          </p:nvSpPr>
          <p:spPr>
            <a:xfrm>
              <a:off x="2905053" y="2399026"/>
              <a:ext cx="1678218" cy="216058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63079" y="2443083"/>
              <a:ext cx="1583445" cy="2049457"/>
            </a:xfrm>
            <a:prstGeom prst="rect">
              <a:avLst/>
            </a:prstGeom>
          </p:spPr>
        </p:pic>
      </p:grpSp>
      <p:grpSp>
        <p:nvGrpSpPr>
          <p:cNvPr id="19" name="Group 18"/>
          <p:cNvGrpSpPr/>
          <p:nvPr/>
        </p:nvGrpSpPr>
        <p:grpSpPr>
          <a:xfrm rot="215761">
            <a:off x="700712" y="2341297"/>
            <a:ext cx="1678218" cy="2160584"/>
            <a:chOff x="659477" y="2399026"/>
            <a:chExt cx="1678218" cy="2160584"/>
          </a:xfrm>
        </p:grpSpPr>
        <p:sp>
          <p:nvSpPr>
            <p:cNvPr id="13" name="Rectangle 12"/>
            <p:cNvSpPr/>
            <p:nvPr/>
          </p:nvSpPr>
          <p:spPr>
            <a:xfrm>
              <a:off x="659477" y="2399026"/>
              <a:ext cx="1678218" cy="216058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6953" y="2454152"/>
              <a:ext cx="1583445" cy="2038388"/>
            </a:xfrm>
            <a:prstGeom prst="rect">
              <a:avLst/>
            </a:prstGeom>
          </p:spPr>
        </p:pic>
      </p:grpSp>
      <p:grpSp>
        <p:nvGrpSpPr>
          <p:cNvPr id="21" name="Group 20"/>
          <p:cNvGrpSpPr/>
          <p:nvPr/>
        </p:nvGrpSpPr>
        <p:grpSpPr>
          <a:xfrm rot="21381753">
            <a:off x="708959" y="4617339"/>
            <a:ext cx="1678218" cy="2160584"/>
            <a:chOff x="659477" y="4617339"/>
            <a:chExt cx="1678218" cy="2160584"/>
          </a:xfrm>
        </p:grpSpPr>
        <p:sp>
          <p:nvSpPr>
            <p:cNvPr id="15" name="Rectangle 14"/>
            <p:cNvSpPr/>
            <p:nvPr/>
          </p:nvSpPr>
          <p:spPr>
            <a:xfrm>
              <a:off x="659477" y="4617339"/>
              <a:ext cx="1678218" cy="216058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200" y="4666859"/>
              <a:ext cx="1583445" cy="2049457"/>
            </a:xfrm>
            <a:prstGeom prst="rect">
              <a:avLst/>
            </a:prstGeom>
          </p:spPr>
        </p:pic>
      </p:grpSp>
      <p:grpSp>
        <p:nvGrpSpPr>
          <p:cNvPr id="22" name="Group 21"/>
          <p:cNvGrpSpPr/>
          <p:nvPr/>
        </p:nvGrpSpPr>
        <p:grpSpPr>
          <a:xfrm rot="21361941">
            <a:off x="2905053" y="4617339"/>
            <a:ext cx="1678218" cy="2160584"/>
            <a:chOff x="2905053" y="4617339"/>
            <a:chExt cx="1678218" cy="2160584"/>
          </a:xfrm>
        </p:grpSpPr>
        <p:sp>
          <p:nvSpPr>
            <p:cNvPr id="16" name="Rectangle 15"/>
            <p:cNvSpPr/>
            <p:nvPr/>
          </p:nvSpPr>
          <p:spPr>
            <a:xfrm>
              <a:off x="2905053" y="4617339"/>
              <a:ext cx="1678218" cy="216058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71327" y="4666859"/>
              <a:ext cx="1545968" cy="2049456"/>
            </a:xfrm>
            <a:prstGeom prst="rect">
              <a:avLst/>
            </a:prstGeom>
          </p:spPr>
        </p:pic>
      </p:grpSp>
      <p:grpSp>
        <p:nvGrpSpPr>
          <p:cNvPr id="17" name="Group 16"/>
          <p:cNvGrpSpPr/>
          <p:nvPr/>
        </p:nvGrpSpPr>
        <p:grpSpPr>
          <a:xfrm rot="21308520">
            <a:off x="696953" y="65972"/>
            <a:ext cx="1678218" cy="2160584"/>
            <a:chOff x="696953" y="65972"/>
            <a:chExt cx="1678218" cy="2160584"/>
          </a:xfrm>
        </p:grpSpPr>
        <p:sp>
          <p:nvSpPr>
            <p:cNvPr id="11" name="Rectangle 10"/>
            <p:cNvSpPr/>
            <p:nvPr/>
          </p:nvSpPr>
          <p:spPr>
            <a:xfrm>
              <a:off x="696953" y="65972"/>
              <a:ext cx="1678218" cy="216058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21" y="125439"/>
              <a:ext cx="1557266" cy="2038389"/>
            </a:xfrm>
            <a:prstGeom prst="rect">
              <a:avLst/>
            </a:prstGeom>
          </p:spPr>
        </p:pic>
      </p:grpSp>
      <p:sp>
        <p:nvSpPr>
          <p:cNvPr id="23" name="TextBox 22"/>
          <p:cNvSpPr txBox="1"/>
          <p:nvPr/>
        </p:nvSpPr>
        <p:spPr>
          <a:xfrm>
            <a:off x="5550395" y="339783"/>
            <a:ext cx="2794605" cy="1384995"/>
          </a:xfrm>
          <a:prstGeom prst="rect">
            <a:avLst/>
          </a:prstGeom>
          <a:noFill/>
        </p:spPr>
        <p:txBody>
          <a:bodyPr wrap="none" rtlCol="0">
            <a:spAutoFit/>
          </a:bodyPr>
          <a:lstStyle/>
          <a:p>
            <a:pPr algn="ctr"/>
            <a:r>
              <a:rPr lang="en-US" sz="2800" dirty="0" smtClean="0"/>
              <a:t>Blake Hannaford</a:t>
            </a:r>
          </a:p>
          <a:p>
            <a:pPr algn="ctr"/>
            <a:r>
              <a:rPr lang="en-US" sz="2800" dirty="0" smtClean="0"/>
              <a:t>&amp;</a:t>
            </a:r>
          </a:p>
          <a:p>
            <a:pPr algn="ctr"/>
            <a:r>
              <a:rPr lang="en-US" sz="2800" dirty="0" smtClean="0"/>
              <a:t>Jan </a:t>
            </a:r>
            <a:r>
              <a:rPr lang="en-US" sz="2800" dirty="0" err="1" smtClean="0"/>
              <a:t>Weisenberger</a:t>
            </a:r>
            <a:endParaRPr lang="en-US" sz="2800" dirty="0"/>
          </a:p>
        </p:txBody>
      </p:sp>
      <p:sp>
        <p:nvSpPr>
          <p:cNvPr id="24" name="TextBox 23"/>
          <p:cNvSpPr txBox="1"/>
          <p:nvPr/>
        </p:nvSpPr>
        <p:spPr>
          <a:xfrm>
            <a:off x="5550395" y="2650517"/>
            <a:ext cx="2794605" cy="1384995"/>
          </a:xfrm>
          <a:prstGeom prst="rect">
            <a:avLst/>
          </a:prstGeom>
          <a:noFill/>
        </p:spPr>
        <p:txBody>
          <a:bodyPr wrap="none" rtlCol="0">
            <a:spAutoFit/>
          </a:bodyPr>
          <a:lstStyle/>
          <a:p>
            <a:pPr algn="ctr"/>
            <a:r>
              <a:rPr lang="en-US" sz="2800" dirty="0"/>
              <a:t>Jan </a:t>
            </a:r>
            <a:r>
              <a:rPr lang="en-US" sz="2800" dirty="0" err="1"/>
              <a:t>Weisenberger</a:t>
            </a:r>
            <a:endParaRPr lang="en-US" sz="2800" dirty="0"/>
          </a:p>
          <a:p>
            <a:pPr algn="ctr"/>
            <a:r>
              <a:rPr lang="en-US" sz="2800" dirty="0" smtClean="0"/>
              <a:t>&amp;</a:t>
            </a:r>
          </a:p>
          <a:p>
            <a:pPr algn="ctr"/>
            <a:r>
              <a:rPr lang="en-US" sz="2800" dirty="0" smtClean="0"/>
              <a:t>Allison Okamura</a:t>
            </a:r>
          </a:p>
        </p:txBody>
      </p:sp>
      <p:sp>
        <p:nvSpPr>
          <p:cNvPr id="25" name="TextBox 24"/>
          <p:cNvSpPr txBox="1"/>
          <p:nvPr/>
        </p:nvSpPr>
        <p:spPr>
          <a:xfrm>
            <a:off x="5807641" y="4914023"/>
            <a:ext cx="2584912" cy="1384995"/>
          </a:xfrm>
          <a:prstGeom prst="rect">
            <a:avLst/>
          </a:prstGeom>
          <a:noFill/>
        </p:spPr>
        <p:txBody>
          <a:bodyPr wrap="none" rtlCol="0">
            <a:spAutoFit/>
          </a:bodyPr>
          <a:lstStyle/>
          <a:p>
            <a:pPr algn="ctr"/>
            <a:r>
              <a:rPr lang="en-US" sz="2800" dirty="0"/>
              <a:t>Allison Okamura</a:t>
            </a:r>
          </a:p>
          <a:p>
            <a:pPr algn="ctr"/>
            <a:r>
              <a:rPr lang="en-US" sz="2800" dirty="0" smtClean="0"/>
              <a:t>&amp;</a:t>
            </a:r>
          </a:p>
          <a:p>
            <a:pPr algn="ctr"/>
            <a:r>
              <a:rPr lang="en-US" sz="2800" dirty="0" err="1" smtClean="0"/>
              <a:t>Karon</a:t>
            </a:r>
            <a:r>
              <a:rPr lang="en-US" sz="2800" dirty="0" smtClean="0"/>
              <a:t> Maclean</a:t>
            </a:r>
          </a:p>
        </p:txBody>
      </p:sp>
    </p:spTree>
    <p:extLst>
      <p:ext uri="{BB962C8B-B14F-4D97-AF65-F5344CB8AC3E}">
        <p14:creationId xmlns:p14="http://schemas.microsoft.com/office/powerpoint/2010/main" val="3446634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58543" y="1428177"/>
            <a:ext cx="5508625" cy="3937000"/>
            <a:chOff x="369543" y="682052"/>
            <a:chExt cx="5508625" cy="3937000"/>
          </a:xfrm>
        </p:grpSpPr>
        <p:grpSp>
          <p:nvGrpSpPr>
            <p:cNvPr id="7" name="Group 6"/>
            <p:cNvGrpSpPr/>
            <p:nvPr/>
          </p:nvGrpSpPr>
          <p:grpSpPr>
            <a:xfrm>
              <a:off x="369543" y="682052"/>
              <a:ext cx="5508625" cy="3937000"/>
              <a:chOff x="369543" y="682052"/>
              <a:chExt cx="5508625" cy="3937000"/>
            </a:xfrm>
          </p:grpSpPr>
          <p:sp>
            <p:nvSpPr>
              <p:cNvPr id="4" name="Rectangle 3"/>
              <p:cNvSpPr/>
              <p:nvPr/>
            </p:nvSpPr>
            <p:spPr>
              <a:xfrm rot="20827082">
                <a:off x="369543" y="682052"/>
                <a:ext cx="5508625" cy="3937000"/>
              </a:xfrm>
              <a:prstGeom prst="rect">
                <a:avLst/>
              </a:prstGeom>
              <a:solidFill>
                <a:schemeClr val="tx1"/>
              </a:solidFill>
              <a:ln w="952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stretch>
                <a:fillRect/>
              </a:stretch>
            </p:blipFill>
            <p:spPr>
              <a:xfrm rot="20827082">
                <a:off x="628574" y="986692"/>
                <a:ext cx="4965260" cy="3343275"/>
              </a:xfrm>
              <a:prstGeom prst="rect">
                <a:avLst/>
              </a:prstGeom>
            </p:spPr>
          </p:pic>
        </p:grpSp>
        <p:sp>
          <p:nvSpPr>
            <p:cNvPr id="8" name="TextBox 7"/>
            <p:cNvSpPr txBox="1"/>
            <p:nvPr/>
          </p:nvSpPr>
          <p:spPr>
            <a:xfrm rot="20865072">
              <a:off x="1031874" y="1063625"/>
              <a:ext cx="2451713" cy="646331"/>
            </a:xfrm>
            <a:prstGeom prst="rect">
              <a:avLst/>
            </a:prstGeom>
            <a:noFill/>
          </p:spPr>
          <p:txBody>
            <a:bodyPr wrap="none" rtlCol="0">
              <a:spAutoFit/>
            </a:bodyPr>
            <a:lstStyle/>
            <a:p>
              <a:r>
                <a:rPr lang="en-US" sz="3600" dirty="0" smtClean="0">
                  <a:solidFill>
                    <a:srgbClr val="000000"/>
                  </a:solidFill>
                  <a:latin typeface="Mistral"/>
                  <a:cs typeface="Mistral"/>
                </a:rPr>
                <a:t>Anaheim, 1992</a:t>
              </a:r>
              <a:endParaRPr lang="en-US" sz="3600" dirty="0">
                <a:solidFill>
                  <a:srgbClr val="000000"/>
                </a:solidFill>
                <a:latin typeface="Mistral"/>
                <a:cs typeface="Mistral"/>
              </a:endParaRPr>
            </a:p>
          </p:txBody>
        </p:sp>
      </p:grpSp>
    </p:spTree>
    <p:extLst>
      <p:ext uri="{BB962C8B-B14F-4D97-AF65-F5344CB8AC3E}">
        <p14:creationId xmlns:p14="http://schemas.microsoft.com/office/powerpoint/2010/main" val="404985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2700" y="0"/>
            <a:ext cx="9116306" cy="6858000"/>
          </a:xfrm>
          <a:prstGeom prst="rect">
            <a:avLst/>
          </a:prstGeom>
        </p:spPr>
      </p:pic>
      <p:grpSp>
        <p:nvGrpSpPr>
          <p:cNvPr id="26" name="Group 25"/>
          <p:cNvGrpSpPr/>
          <p:nvPr/>
        </p:nvGrpSpPr>
        <p:grpSpPr>
          <a:xfrm rot="21432485">
            <a:off x="1303046" y="1253469"/>
            <a:ext cx="6729654" cy="4609796"/>
            <a:chOff x="1303046" y="1253469"/>
            <a:chExt cx="6729654" cy="4609796"/>
          </a:xfrm>
        </p:grpSpPr>
        <p:grpSp>
          <p:nvGrpSpPr>
            <p:cNvPr id="27" name="Group 26"/>
            <p:cNvGrpSpPr/>
            <p:nvPr/>
          </p:nvGrpSpPr>
          <p:grpSpPr>
            <a:xfrm>
              <a:off x="1303046" y="1253469"/>
              <a:ext cx="6729654" cy="4609796"/>
              <a:chOff x="1303046" y="1253469"/>
              <a:chExt cx="6729654" cy="4609796"/>
            </a:xfrm>
          </p:grpSpPr>
          <p:sp>
            <p:nvSpPr>
              <p:cNvPr id="29" name="Rectangle 28"/>
              <p:cNvSpPr/>
              <p:nvPr/>
            </p:nvSpPr>
            <p:spPr>
              <a:xfrm>
                <a:off x="1303046" y="1253469"/>
                <a:ext cx="6729654" cy="4609796"/>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4"/>
              <a:stretch>
                <a:fillRect/>
              </a:stretch>
            </p:blipFill>
            <p:spPr>
              <a:xfrm>
                <a:off x="1402692" y="1377166"/>
                <a:ext cx="6513015" cy="4381878"/>
              </a:xfrm>
              <a:prstGeom prst="rect">
                <a:avLst/>
              </a:prstGeom>
            </p:spPr>
          </p:pic>
        </p:grpSp>
        <p:sp>
          <p:nvSpPr>
            <p:cNvPr id="28" name="TextBox 27"/>
            <p:cNvSpPr txBox="1"/>
            <p:nvPr/>
          </p:nvSpPr>
          <p:spPr>
            <a:xfrm>
              <a:off x="4337988" y="1649301"/>
              <a:ext cx="3160440" cy="646331"/>
            </a:xfrm>
            <a:prstGeom prst="rect">
              <a:avLst/>
            </a:prstGeom>
            <a:noFill/>
          </p:spPr>
          <p:txBody>
            <a:bodyPr wrap="none" rtlCol="0">
              <a:spAutoFit/>
            </a:bodyPr>
            <a:lstStyle/>
            <a:p>
              <a:r>
                <a:rPr lang="en-US" sz="3600" dirty="0" smtClean="0">
                  <a:latin typeface="Mistral"/>
                  <a:cs typeface="Mistral"/>
                </a:rPr>
                <a:t>Arlington, VA 2006</a:t>
              </a:r>
              <a:endParaRPr lang="en-US" sz="3600" dirty="0">
                <a:latin typeface="Mistral"/>
                <a:cs typeface="Mistral"/>
              </a:endParaRPr>
            </a:p>
          </p:txBody>
        </p:sp>
      </p:grpSp>
      <p:grpSp>
        <p:nvGrpSpPr>
          <p:cNvPr id="31" name="Group 30"/>
          <p:cNvGrpSpPr/>
          <p:nvPr/>
        </p:nvGrpSpPr>
        <p:grpSpPr>
          <a:xfrm rot="551779">
            <a:off x="2243218" y="758678"/>
            <a:ext cx="6531723" cy="4980890"/>
            <a:chOff x="2243218" y="758678"/>
            <a:chExt cx="6531723" cy="4980890"/>
          </a:xfrm>
        </p:grpSpPr>
        <p:grpSp>
          <p:nvGrpSpPr>
            <p:cNvPr id="32" name="Group 31"/>
            <p:cNvGrpSpPr/>
            <p:nvPr/>
          </p:nvGrpSpPr>
          <p:grpSpPr>
            <a:xfrm>
              <a:off x="2243218" y="758678"/>
              <a:ext cx="6531723" cy="4980890"/>
              <a:chOff x="2243218" y="758678"/>
              <a:chExt cx="6531723" cy="4980890"/>
            </a:xfrm>
          </p:grpSpPr>
          <p:sp>
            <p:nvSpPr>
              <p:cNvPr id="34" name="Rectangle 33"/>
              <p:cNvSpPr/>
              <p:nvPr/>
            </p:nvSpPr>
            <p:spPr>
              <a:xfrm>
                <a:off x="2243218" y="758678"/>
                <a:ext cx="6531723" cy="498089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2328925" y="868223"/>
                <a:ext cx="6350000" cy="4762500"/>
              </a:xfrm>
              <a:prstGeom prst="rect">
                <a:avLst/>
              </a:prstGeom>
            </p:spPr>
          </p:pic>
        </p:grpSp>
        <p:sp>
          <p:nvSpPr>
            <p:cNvPr id="33" name="TextBox 32"/>
            <p:cNvSpPr txBox="1"/>
            <p:nvPr/>
          </p:nvSpPr>
          <p:spPr>
            <a:xfrm>
              <a:off x="5946177" y="1050410"/>
              <a:ext cx="1813317" cy="646331"/>
            </a:xfrm>
            <a:prstGeom prst="rect">
              <a:avLst/>
            </a:prstGeom>
            <a:noFill/>
          </p:spPr>
          <p:txBody>
            <a:bodyPr wrap="none" rtlCol="0">
              <a:spAutoFit/>
            </a:bodyPr>
            <a:lstStyle/>
            <a:p>
              <a:r>
                <a:rPr lang="en-US" sz="3600" dirty="0" smtClean="0">
                  <a:solidFill>
                    <a:srgbClr val="000000"/>
                  </a:solidFill>
                  <a:latin typeface="Mistral"/>
                  <a:cs typeface="Mistral"/>
                </a:rPr>
                <a:t>Reno 2008</a:t>
              </a:r>
              <a:endParaRPr lang="en-US" sz="3600" dirty="0">
                <a:solidFill>
                  <a:srgbClr val="000000"/>
                </a:solidFill>
                <a:latin typeface="Mistral"/>
                <a:cs typeface="Mistral"/>
              </a:endParaRPr>
            </a:p>
          </p:txBody>
        </p:sp>
      </p:grpSp>
      <p:grpSp>
        <p:nvGrpSpPr>
          <p:cNvPr id="36" name="Group 35"/>
          <p:cNvGrpSpPr/>
          <p:nvPr/>
        </p:nvGrpSpPr>
        <p:grpSpPr>
          <a:xfrm rot="20985455">
            <a:off x="1781379" y="1550343"/>
            <a:ext cx="5575057" cy="3760406"/>
            <a:chOff x="1781379" y="1550343"/>
            <a:chExt cx="5575057" cy="3760406"/>
          </a:xfrm>
        </p:grpSpPr>
        <p:grpSp>
          <p:nvGrpSpPr>
            <p:cNvPr id="37" name="Group 36"/>
            <p:cNvGrpSpPr/>
            <p:nvPr/>
          </p:nvGrpSpPr>
          <p:grpSpPr>
            <a:xfrm>
              <a:off x="1781379" y="1550343"/>
              <a:ext cx="5575057" cy="3760406"/>
              <a:chOff x="1781379" y="1550343"/>
              <a:chExt cx="5575057" cy="3760406"/>
            </a:xfrm>
          </p:grpSpPr>
          <p:sp>
            <p:nvSpPr>
              <p:cNvPr id="39" name="Rectangle 38"/>
              <p:cNvSpPr/>
              <p:nvPr/>
            </p:nvSpPr>
            <p:spPr>
              <a:xfrm>
                <a:off x="1781379" y="1550343"/>
                <a:ext cx="5575057" cy="3760406"/>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6"/>
              <a:stretch>
                <a:fillRect/>
              </a:stretch>
            </p:blipFill>
            <p:spPr>
              <a:xfrm>
                <a:off x="1866900" y="1638300"/>
                <a:ext cx="5397500" cy="3581400"/>
              </a:xfrm>
              <a:prstGeom prst="rect">
                <a:avLst/>
              </a:prstGeom>
            </p:spPr>
          </p:pic>
        </p:grpSp>
        <p:sp>
          <p:nvSpPr>
            <p:cNvPr id="38" name="TextBox 37"/>
            <p:cNvSpPr txBox="1"/>
            <p:nvPr/>
          </p:nvSpPr>
          <p:spPr>
            <a:xfrm>
              <a:off x="3595747" y="1814231"/>
              <a:ext cx="2391666" cy="646331"/>
            </a:xfrm>
            <a:prstGeom prst="rect">
              <a:avLst/>
            </a:prstGeom>
            <a:noFill/>
          </p:spPr>
          <p:txBody>
            <a:bodyPr wrap="square" rtlCol="0">
              <a:spAutoFit/>
            </a:bodyPr>
            <a:lstStyle/>
            <a:p>
              <a:r>
                <a:rPr lang="en-US" sz="3600" dirty="0" smtClean="0">
                  <a:solidFill>
                    <a:srgbClr val="000000"/>
                  </a:solidFill>
                  <a:latin typeface="Mistral"/>
                  <a:cs typeface="Mistral"/>
                </a:rPr>
                <a:t>Waltham 2010</a:t>
              </a:r>
            </a:p>
          </p:txBody>
        </p:sp>
      </p:grpSp>
    </p:spTree>
    <p:extLst>
      <p:ext uri="{BB962C8B-B14F-4D97-AF65-F5344CB8AC3E}">
        <p14:creationId xmlns:p14="http://schemas.microsoft.com/office/powerpoint/2010/main" val="30170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800" decel="100000"/>
                                        <p:tgtEl>
                                          <p:spTgt spid="31"/>
                                        </p:tgtEl>
                                      </p:cBhvr>
                                    </p:animEffect>
                                    <p:anim calcmode="lin" valueType="num">
                                      <p:cBhvr>
                                        <p:cTn id="16" dur="800" decel="100000" fill="hold"/>
                                        <p:tgtEl>
                                          <p:spTgt spid="31"/>
                                        </p:tgtEl>
                                        <p:attrNameLst>
                                          <p:attrName>style.rotation</p:attrName>
                                        </p:attrNameLst>
                                      </p:cBhvr>
                                      <p:tavLst>
                                        <p:tav tm="0">
                                          <p:val>
                                            <p:fltVal val="-90"/>
                                          </p:val>
                                        </p:tav>
                                        <p:tav tm="100000">
                                          <p:val>
                                            <p:fltVal val="0"/>
                                          </p:val>
                                        </p:tav>
                                      </p:tavLst>
                                    </p:anim>
                                    <p:anim calcmode="lin" valueType="num">
                                      <p:cBhvr>
                                        <p:cTn id="17" dur="800" decel="100000" fill="hold"/>
                                        <p:tgtEl>
                                          <p:spTgt spid="31"/>
                                        </p:tgtEl>
                                        <p:attrNameLst>
                                          <p:attrName>ppt_x</p:attrName>
                                        </p:attrNameLst>
                                      </p:cBhvr>
                                      <p:tavLst>
                                        <p:tav tm="0">
                                          <p:val>
                                            <p:strVal val="#ppt_x+0.4"/>
                                          </p:val>
                                        </p:tav>
                                        <p:tav tm="100000">
                                          <p:val>
                                            <p:strVal val="#ppt_x-0.05"/>
                                          </p:val>
                                        </p:tav>
                                      </p:tavLst>
                                    </p:anim>
                                    <p:anim calcmode="lin" valueType="num">
                                      <p:cBhvr>
                                        <p:cTn id="18" dur="800" decel="100000" fill="hold"/>
                                        <p:tgtEl>
                                          <p:spTgt spid="3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80">
                                          <p:stCondLst>
                                            <p:cond delay="0"/>
                                          </p:stCondLst>
                                        </p:cTn>
                                        <p:tgtEl>
                                          <p:spTgt spid="36"/>
                                        </p:tgtEl>
                                      </p:cBhvr>
                                    </p:animEffect>
                                    <p:anim calcmode="lin" valueType="num">
                                      <p:cBhvr>
                                        <p:cTn id="2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1" dur="26">
                                          <p:stCondLst>
                                            <p:cond delay="650"/>
                                          </p:stCondLst>
                                        </p:cTn>
                                        <p:tgtEl>
                                          <p:spTgt spid="36"/>
                                        </p:tgtEl>
                                      </p:cBhvr>
                                      <p:to x="100000" y="60000"/>
                                    </p:animScale>
                                    <p:animScale>
                                      <p:cBhvr>
                                        <p:cTn id="32" dur="166" decel="50000">
                                          <p:stCondLst>
                                            <p:cond delay="676"/>
                                          </p:stCondLst>
                                        </p:cTn>
                                        <p:tgtEl>
                                          <p:spTgt spid="36"/>
                                        </p:tgtEl>
                                      </p:cBhvr>
                                      <p:to x="100000" y="100000"/>
                                    </p:animScale>
                                    <p:animScale>
                                      <p:cBhvr>
                                        <p:cTn id="33" dur="26">
                                          <p:stCondLst>
                                            <p:cond delay="1312"/>
                                          </p:stCondLst>
                                        </p:cTn>
                                        <p:tgtEl>
                                          <p:spTgt spid="36"/>
                                        </p:tgtEl>
                                      </p:cBhvr>
                                      <p:to x="100000" y="80000"/>
                                    </p:animScale>
                                    <p:animScale>
                                      <p:cBhvr>
                                        <p:cTn id="34" dur="166" decel="50000">
                                          <p:stCondLst>
                                            <p:cond delay="1338"/>
                                          </p:stCondLst>
                                        </p:cTn>
                                        <p:tgtEl>
                                          <p:spTgt spid="36"/>
                                        </p:tgtEl>
                                      </p:cBhvr>
                                      <p:to x="100000" y="100000"/>
                                    </p:animScale>
                                    <p:animScale>
                                      <p:cBhvr>
                                        <p:cTn id="35" dur="26">
                                          <p:stCondLst>
                                            <p:cond delay="1642"/>
                                          </p:stCondLst>
                                        </p:cTn>
                                        <p:tgtEl>
                                          <p:spTgt spid="36"/>
                                        </p:tgtEl>
                                      </p:cBhvr>
                                      <p:to x="100000" y="90000"/>
                                    </p:animScale>
                                    <p:animScale>
                                      <p:cBhvr>
                                        <p:cTn id="36" dur="166" decel="50000">
                                          <p:stCondLst>
                                            <p:cond delay="1668"/>
                                          </p:stCondLst>
                                        </p:cTn>
                                        <p:tgtEl>
                                          <p:spTgt spid="36"/>
                                        </p:tgtEl>
                                      </p:cBhvr>
                                      <p:to x="100000" y="100000"/>
                                    </p:animScale>
                                    <p:animScale>
                                      <p:cBhvr>
                                        <p:cTn id="37" dur="26">
                                          <p:stCondLst>
                                            <p:cond delay="1808"/>
                                          </p:stCondLst>
                                        </p:cTn>
                                        <p:tgtEl>
                                          <p:spTgt spid="36"/>
                                        </p:tgtEl>
                                      </p:cBhvr>
                                      <p:to x="100000" y="95000"/>
                                    </p:animScale>
                                    <p:animScale>
                                      <p:cBhvr>
                                        <p:cTn id="3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rot="21149542">
            <a:off x="4522101" y="3464126"/>
            <a:ext cx="4247269" cy="2798076"/>
            <a:chOff x="4593649" y="3471064"/>
            <a:chExt cx="4247269" cy="2798076"/>
          </a:xfrm>
        </p:grpSpPr>
        <p:sp>
          <p:nvSpPr>
            <p:cNvPr id="13" name="Rectangle 12"/>
            <p:cNvSpPr/>
            <p:nvPr/>
          </p:nvSpPr>
          <p:spPr>
            <a:xfrm>
              <a:off x="4593649" y="3471064"/>
              <a:ext cx="4247269" cy="2798076"/>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DSC_27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8291" y="3545998"/>
              <a:ext cx="4098403" cy="2650902"/>
            </a:xfrm>
            <a:prstGeom prst="rect">
              <a:avLst/>
            </a:prstGeom>
          </p:spPr>
        </p:pic>
      </p:grpSp>
      <p:grpSp>
        <p:nvGrpSpPr>
          <p:cNvPr id="11" name="Group 10"/>
          <p:cNvGrpSpPr/>
          <p:nvPr/>
        </p:nvGrpSpPr>
        <p:grpSpPr>
          <a:xfrm rot="474080">
            <a:off x="272817" y="3389483"/>
            <a:ext cx="4156551" cy="2798076"/>
            <a:chOff x="189684" y="3471064"/>
            <a:chExt cx="4156551" cy="2798076"/>
          </a:xfrm>
        </p:grpSpPr>
        <p:sp>
          <p:nvSpPr>
            <p:cNvPr id="10" name="Rectangle 9"/>
            <p:cNvSpPr/>
            <p:nvPr/>
          </p:nvSpPr>
          <p:spPr>
            <a:xfrm>
              <a:off x="189684" y="3471064"/>
              <a:ext cx="4156551" cy="2798076"/>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DSC_296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379" y="3545998"/>
              <a:ext cx="4007917" cy="2650902"/>
            </a:xfrm>
            <a:prstGeom prst="rect">
              <a:avLst/>
            </a:prstGeom>
          </p:spPr>
        </p:pic>
      </p:grpSp>
      <p:grpSp>
        <p:nvGrpSpPr>
          <p:cNvPr id="9" name="Group 8"/>
          <p:cNvGrpSpPr/>
          <p:nvPr/>
        </p:nvGrpSpPr>
        <p:grpSpPr>
          <a:xfrm rot="262376">
            <a:off x="4497301" y="383823"/>
            <a:ext cx="4173045" cy="2828551"/>
            <a:chOff x="4593649" y="189670"/>
            <a:chExt cx="4173045" cy="2828551"/>
          </a:xfrm>
        </p:grpSpPr>
        <p:sp>
          <p:nvSpPr>
            <p:cNvPr id="8" name="Rectangle 7"/>
            <p:cNvSpPr/>
            <p:nvPr/>
          </p:nvSpPr>
          <p:spPr>
            <a:xfrm>
              <a:off x="4593649" y="189670"/>
              <a:ext cx="4173045" cy="2828551"/>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SC_269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291" y="272135"/>
              <a:ext cx="4015931" cy="2670167"/>
            </a:xfrm>
            <a:prstGeom prst="rect">
              <a:avLst/>
            </a:prstGeom>
          </p:spPr>
        </p:pic>
      </p:grpSp>
      <p:grpSp>
        <p:nvGrpSpPr>
          <p:cNvPr id="5" name="Group 4"/>
          <p:cNvGrpSpPr/>
          <p:nvPr/>
        </p:nvGrpSpPr>
        <p:grpSpPr>
          <a:xfrm rot="21371198">
            <a:off x="420604" y="276802"/>
            <a:ext cx="4156551" cy="2828551"/>
            <a:chOff x="189684" y="189670"/>
            <a:chExt cx="4156551" cy="2828551"/>
          </a:xfrm>
        </p:grpSpPr>
        <p:sp>
          <p:nvSpPr>
            <p:cNvPr id="2" name="Rectangle 1"/>
            <p:cNvSpPr/>
            <p:nvPr/>
          </p:nvSpPr>
          <p:spPr>
            <a:xfrm>
              <a:off x="189684" y="189670"/>
              <a:ext cx="4156551" cy="2828551"/>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DSC_2604.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379" y="272135"/>
              <a:ext cx="4007917" cy="2664839"/>
            </a:xfrm>
            <a:prstGeom prst="rect">
              <a:avLst/>
            </a:prstGeom>
          </p:spPr>
        </p:pic>
      </p:grpSp>
      <p:grpSp>
        <p:nvGrpSpPr>
          <p:cNvPr id="15" name="Group 14"/>
          <p:cNvGrpSpPr/>
          <p:nvPr/>
        </p:nvGrpSpPr>
        <p:grpSpPr>
          <a:xfrm rot="21292057">
            <a:off x="1102569" y="811412"/>
            <a:ext cx="7323447" cy="4947903"/>
            <a:chOff x="1237069" y="1146264"/>
            <a:chExt cx="7323447" cy="4947903"/>
          </a:xfrm>
        </p:grpSpPr>
        <p:sp>
          <p:nvSpPr>
            <p:cNvPr id="16" name="Rectangle 15"/>
            <p:cNvSpPr/>
            <p:nvPr/>
          </p:nvSpPr>
          <p:spPr>
            <a:xfrm>
              <a:off x="1237069" y="1146264"/>
              <a:ext cx="7323447" cy="4947903"/>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DSC_2739.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9769" y="1236975"/>
              <a:ext cx="7174460" cy="4770253"/>
            </a:xfrm>
            <a:prstGeom prst="rect">
              <a:avLst/>
            </a:prstGeom>
          </p:spPr>
        </p:pic>
      </p:grpSp>
      <p:grpSp>
        <p:nvGrpSpPr>
          <p:cNvPr id="18" name="Group 17"/>
          <p:cNvGrpSpPr/>
          <p:nvPr/>
        </p:nvGrpSpPr>
        <p:grpSpPr>
          <a:xfrm rot="170598">
            <a:off x="613128" y="379581"/>
            <a:ext cx="7999859" cy="6058690"/>
            <a:chOff x="613128" y="379581"/>
            <a:chExt cx="7999859" cy="6058690"/>
          </a:xfrm>
        </p:grpSpPr>
        <p:sp>
          <p:nvSpPr>
            <p:cNvPr id="19" name="Rectangle 18"/>
            <p:cNvSpPr/>
            <p:nvPr/>
          </p:nvSpPr>
          <p:spPr>
            <a:xfrm>
              <a:off x="613128" y="379581"/>
              <a:ext cx="7999859" cy="605869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MG_397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090" y="554183"/>
              <a:ext cx="7666181" cy="5749636"/>
            </a:xfrm>
            <a:prstGeom prst="rect">
              <a:avLst/>
            </a:prstGeom>
          </p:spPr>
        </p:pic>
      </p:grpSp>
    </p:spTree>
    <p:extLst>
      <p:ext uri="{BB962C8B-B14F-4D97-AF65-F5344CB8AC3E}">
        <p14:creationId xmlns:p14="http://schemas.microsoft.com/office/powerpoint/2010/main" val="296325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rot="449228">
            <a:off x="5008241" y="1646720"/>
            <a:ext cx="2549095" cy="3159203"/>
            <a:chOff x="3241120" y="2383240"/>
            <a:chExt cx="1756638" cy="2177077"/>
          </a:xfrm>
        </p:grpSpPr>
        <p:sp>
          <p:nvSpPr>
            <p:cNvPr id="19" name="Rectangle 18"/>
            <p:cNvSpPr/>
            <p:nvPr/>
          </p:nvSpPr>
          <p:spPr>
            <a:xfrm>
              <a:off x="3241120" y="2383240"/>
              <a:ext cx="1756638" cy="2177077"/>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5952" y="2477636"/>
              <a:ext cx="1583445" cy="2003441"/>
            </a:xfrm>
            <a:prstGeom prst="rect">
              <a:avLst/>
            </a:prstGeom>
          </p:spPr>
        </p:pic>
      </p:grpSp>
      <p:grpSp>
        <p:nvGrpSpPr>
          <p:cNvPr id="21" name="Group 20"/>
          <p:cNvGrpSpPr/>
          <p:nvPr/>
        </p:nvGrpSpPr>
        <p:grpSpPr>
          <a:xfrm rot="20915379">
            <a:off x="1299756" y="1708680"/>
            <a:ext cx="2489375" cy="3204889"/>
            <a:chOff x="2905053" y="4617339"/>
            <a:chExt cx="1678218" cy="2160584"/>
          </a:xfrm>
        </p:grpSpPr>
        <p:sp>
          <p:nvSpPr>
            <p:cNvPr id="22" name="Rectangle 21"/>
            <p:cNvSpPr/>
            <p:nvPr/>
          </p:nvSpPr>
          <p:spPr>
            <a:xfrm>
              <a:off x="2905053" y="4617339"/>
              <a:ext cx="1678218" cy="216058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1327" y="4666859"/>
              <a:ext cx="1545968" cy="2049456"/>
            </a:xfrm>
            <a:prstGeom prst="rect">
              <a:avLst/>
            </a:prstGeom>
          </p:spPr>
        </p:pic>
      </p:grpSp>
      <p:sp>
        <p:nvSpPr>
          <p:cNvPr id="24" name="TextBox 23"/>
          <p:cNvSpPr txBox="1"/>
          <p:nvPr/>
        </p:nvSpPr>
        <p:spPr>
          <a:xfrm>
            <a:off x="1350289" y="5330415"/>
            <a:ext cx="2693766" cy="584776"/>
          </a:xfrm>
          <a:prstGeom prst="rect">
            <a:avLst/>
          </a:prstGeom>
          <a:noFill/>
        </p:spPr>
        <p:txBody>
          <a:bodyPr wrap="none" rtlCol="0">
            <a:spAutoFit/>
          </a:bodyPr>
          <a:lstStyle/>
          <a:p>
            <a:r>
              <a:rPr lang="en-US" sz="3200" dirty="0" err="1" smtClean="0"/>
              <a:t>Karon</a:t>
            </a:r>
            <a:r>
              <a:rPr lang="en-US" sz="3200" dirty="0" smtClean="0"/>
              <a:t> Maclean</a:t>
            </a:r>
            <a:endParaRPr lang="en-US" sz="3200" dirty="0"/>
          </a:p>
        </p:txBody>
      </p:sp>
      <p:sp>
        <p:nvSpPr>
          <p:cNvPr id="25" name="TextBox 24"/>
          <p:cNvSpPr txBox="1"/>
          <p:nvPr/>
        </p:nvSpPr>
        <p:spPr>
          <a:xfrm>
            <a:off x="4676864" y="5330415"/>
            <a:ext cx="2932013" cy="584776"/>
          </a:xfrm>
          <a:prstGeom prst="rect">
            <a:avLst/>
          </a:prstGeom>
          <a:noFill/>
        </p:spPr>
        <p:txBody>
          <a:bodyPr wrap="none" rtlCol="0">
            <a:spAutoFit/>
          </a:bodyPr>
          <a:lstStyle/>
          <a:p>
            <a:r>
              <a:rPr lang="en-US" sz="3200" dirty="0" smtClean="0"/>
              <a:t>Marcia O’Malley</a:t>
            </a:r>
            <a:endParaRPr lang="en-US" sz="3200" dirty="0"/>
          </a:p>
        </p:txBody>
      </p:sp>
    </p:spTree>
    <p:extLst>
      <p:ext uri="{BB962C8B-B14F-4D97-AF65-F5344CB8AC3E}">
        <p14:creationId xmlns:p14="http://schemas.microsoft.com/office/powerpoint/2010/main" val="3218202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844764"/>
          </a:xfrm>
          <a:prstGeom prst="rect">
            <a:avLst/>
          </a:prstGeom>
        </p:spPr>
      </p:pic>
      <p:grpSp>
        <p:nvGrpSpPr>
          <p:cNvPr id="9" name="Group 8"/>
          <p:cNvGrpSpPr/>
          <p:nvPr/>
        </p:nvGrpSpPr>
        <p:grpSpPr>
          <a:xfrm>
            <a:off x="181437" y="2069873"/>
            <a:ext cx="8741952" cy="2853291"/>
            <a:chOff x="181437" y="2069873"/>
            <a:chExt cx="8741952" cy="2853291"/>
          </a:xfrm>
        </p:grpSpPr>
        <p:grpSp>
          <p:nvGrpSpPr>
            <p:cNvPr id="7" name="Group 6"/>
            <p:cNvGrpSpPr/>
            <p:nvPr/>
          </p:nvGrpSpPr>
          <p:grpSpPr>
            <a:xfrm>
              <a:off x="181437" y="2069873"/>
              <a:ext cx="8741952" cy="2853291"/>
              <a:chOff x="181437" y="2069873"/>
              <a:chExt cx="8741952" cy="2853291"/>
            </a:xfrm>
          </p:grpSpPr>
          <p:sp>
            <p:nvSpPr>
              <p:cNvPr id="6" name="Rectangle 5"/>
              <p:cNvSpPr/>
              <p:nvPr/>
            </p:nvSpPr>
            <p:spPr>
              <a:xfrm>
                <a:off x="181437" y="2069873"/>
                <a:ext cx="8741952" cy="2853291"/>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47414" y="2147114"/>
                <a:ext cx="8616184" cy="2708427"/>
              </a:xfrm>
              <a:prstGeom prst="rect">
                <a:avLst/>
              </a:prstGeom>
            </p:spPr>
          </p:pic>
        </p:grpSp>
        <p:sp>
          <p:nvSpPr>
            <p:cNvPr id="8" name="TextBox 7"/>
            <p:cNvSpPr txBox="1"/>
            <p:nvPr/>
          </p:nvSpPr>
          <p:spPr>
            <a:xfrm>
              <a:off x="783477" y="2259543"/>
              <a:ext cx="164942" cy="646331"/>
            </a:xfrm>
            <a:prstGeom prst="rect">
              <a:avLst/>
            </a:prstGeom>
            <a:noFill/>
          </p:spPr>
          <p:txBody>
            <a:bodyPr wrap="square" rtlCol="0">
              <a:spAutoFit/>
            </a:bodyPr>
            <a:lstStyle/>
            <a:p>
              <a:r>
                <a:rPr lang="en-US" sz="3600" dirty="0" smtClean="0">
                  <a:latin typeface="Mistral"/>
                  <a:cs typeface="Mistral"/>
                </a:rPr>
                <a:t>Vancouver 2012</a:t>
              </a:r>
              <a:endParaRPr lang="en-US" sz="3600" dirty="0">
                <a:latin typeface="Mistral"/>
                <a:cs typeface="Mistral"/>
              </a:endParaRPr>
            </a:p>
          </p:txBody>
        </p:sp>
      </p:grpSp>
    </p:spTree>
    <p:extLst>
      <p:ext uri="{BB962C8B-B14F-4D97-AF65-F5344CB8AC3E}">
        <p14:creationId xmlns:p14="http://schemas.microsoft.com/office/powerpoint/2010/main" val="426062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has it changed?</a:t>
            </a:r>
            <a:br>
              <a:rPr lang="en-US" dirty="0" smtClean="0"/>
            </a:br>
            <a:r>
              <a:rPr lang="en-US" dirty="0" smtClean="0"/>
              <a:t>Where is it going?</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9989745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0" y="2959072"/>
            <a:ext cx="2279290" cy="830997"/>
          </a:xfrm>
          <a:prstGeom prst="rect">
            <a:avLst/>
          </a:prstGeom>
          <a:noFill/>
        </p:spPr>
        <p:txBody>
          <a:bodyPr wrap="none" rtlCol="0">
            <a:spAutoFit/>
          </a:bodyPr>
          <a:lstStyle/>
          <a:p>
            <a:r>
              <a:rPr lang="en-US" sz="4800" dirty="0" smtClean="0"/>
              <a:t>(p&lt;0.05)</a:t>
            </a:r>
            <a:endParaRPr lang="en-US" sz="4800" dirty="0"/>
          </a:p>
        </p:txBody>
      </p:sp>
    </p:spTree>
    <p:extLst>
      <p:ext uri="{BB962C8B-B14F-4D97-AF65-F5344CB8AC3E}">
        <p14:creationId xmlns:p14="http://schemas.microsoft.com/office/powerpoint/2010/main" val="21368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0359" y="204390"/>
            <a:ext cx="8160441" cy="6201034"/>
            <a:chOff x="467145" y="350382"/>
            <a:chExt cx="8160441" cy="6201034"/>
          </a:xfrm>
        </p:grpSpPr>
        <p:sp>
          <p:nvSpPr>
            <p:cNvPr id="6" name="Rectangle 5"/>
            <p:cNvSpPr/>
            <p:nvPr/>
          </p:nvSpPr>
          <p:spPr>
            <a:xfrm>
              <a:off x="467145" y="350382"/>
              <a:ext cx="8160441" cy="6201034"/>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amRobMarc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26" y="510911"/>
              <a:ext cx="7859351" cy="5894513"/>
            </a:xfrm>
            <a:prstGeom prst="rect">
              <a:avLst/>
            </a:prstGeom>
          </p:spPr>
        </p:pic>
      </p:grpSp>
      <p:pic>
        <p:nvPicPr>
          <p:cNvPr id="4" name="Picture 3"/>
          <p:cNvPicPr>
            <a:picLocks noChangeAspect="1"/>
          </p:cNvPicPr>
          <p:nvPr/>
        </p:nvPicPr>
        <p:blipFill>
          <a:blip r:embed="rId4"/>
          <a:stretch>
            <a:fillRect/>
          </a:stretch>
        </p:blipFill>
        <p:spPr>
          <a:xfrm>
            <a:off x="229545" y="0"/>
            <a:ext cx="8696739" cy="6858000"/>
          </a:xfrm>
          <a:prstGeom prst="rect">
            <a:avLst/>
          </a:prstGeom>
        </p:spPr>
      </p:pic>
    </p:spTree>
    <p:extLst>
      <p:ext uri="{BB962C8B-B14F-4D97-AF65-F5344CB8AC3E}">
        <p14:creationId xmlns:p14="http://schemas.microsoft.com/office/powerpoint/2010/main" val="282607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5858" y="217714"/>
            <a:ext cx="8599714" cy="6331857"/>
            <a:chOff x="235858" y="217714"/>
            <a:chExt cx="8599714" cy="6331857"/>
          </a:xfrm>
        </p:grpSpPr>
        <p:sp>
          <p:nvSpPr>
            <p:cNvPr id="10" name="Cloud 9"/>
            <p:cNvSpPr/>
            <p:nvPr/>
          </p:nvSpPr>
          <p:spPr>
            <a:xfrm>
              <a:off x="235858" y="217714"/>
              <a:ext cx="8599714" cy="6331857"/>
            </a:xfrm>
            <a:prstGeom prst="cloud">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266542" y="952197"/>
              <a:ext cx="2116794" cy="1569660"/>
            </a:xfrm>
            <a:prstGeom prst="rect">
              <a:avLst/>
            </a:prstGeom>
            <a:noFill/>
          </p:spPr>
          <p:txBody>
            <a:bodyPr wrap="square" rtlCol="0">
              <a:spAutoFit/>
            </a:bodyPr>
            <a:lstStyle/>
            <a:p>
              <a:pPr algn="ctr"/>
              <a:r>
                <a:rPr lang="en-US" sz="3200" dirty="0" smtClean="0">
                  <a:solidFill>
                    <a:srgbClr val="000000"/>
                  </a:solidFill>
                </a:rPr>
                <a:t>Application and Markets</a:t>
              </a:r>
              <a:endParaRPr lang="en-US" sz="3200" dirty="0">
                <a:solidFill>
                  <a:srgbClr val="000000"/>
                </a:solidFill>
              </a:endParaRPr>
            </a:p>
          </p:txBody>
        </p:sp>
      </p:grpSp>
      <p:sp>
        <p:nvSpPr>
          <p:cNvPr id="6" name="Oval 5"/>
          <p:cNvSpPr/>
          <p:nvPr/>
        </p:nvSpPr>
        <p:spPr>
          <a:xfrm>
            <a:off x="471713" y="2521857"/>
            <a:ext cx="3356429" cy="186871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Engineering</a:t>
            </a:r>
            <a:endParaRPr lang="en-US" sz="3200" dirty="0"/>
          </a:p>
        </p:txBody>
      </p:sp>
      <p:sp>
        <p:nvSpPr>
          <p:cNvPr id="7" name="Oval 6"/>
          <p:cNvSpPr/>
          <p:nvPr/>
        </p:nvSpPr>
        <p:spPr>
          <a:xfrm>
            <a:off x="5323113" y="2521857"/>
            <a:ext cx="3356429" cy="186871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Psychology</a:t>
            </a:r>
            <a:endParaRPr lang="en-US" sz="3200" dirty="0"/>
          </a:p>
        </p:txBody>
      </p:sp>
      <p:sp>
        <p:nvSpPr>
          <p:cNvPr id="8" name="Oval 7"/>
          <p:cNvSpPr/>
          <p:nvPr/>
        </p:nvSpPr>
        <p:spPr>
          <a:xfrm>
            <a:off x="2910113" y="4542971"/>
            <a:ext cx="3356429" cy="186871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Neuroscience</a:t>
            </a:r>
            <a:endParaRPr lang="en-US" sz="3000" dirty="0"/>
          </a:p>
        </p:txBody>
      </p:sp>
      <p:sp>
        <p:nvSpPr>
          <p:cNvPr id="9" name="Oval 8"/>
          <p:cNvSpPr/>
          <p:nvPr/>
        </p:nvSpPr>
        <p:spPr>
          <a:xfrm>
            <a:off x="2910113" y="460828"/>
            <a:ext cx="3356429" cy="1868714"/>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HCI</a:t>
            </a:r>
            <a:endParaRPr lang="en-US" sz="3200" dirty="0"/>
          </a:p>
        </p:txBody>
      </p:sp>
    </p:spTree>
    <p:extLst>
      <p:ext uri="{BB962C8B-B14F-4D97-AF65-F5344CB8AC3E}">
        <p14:creationId xmlns:p14="http://schemas.microsoft.com/office/powerpoint/2010/main" val="246143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5E-6 4.81481E-6 L -0.10313 0.00023 " pathEditMode="relative" rAng="0" ptsTypes="AA">
                                      <p:cBhvr>
                                        <p:cTn id="11" dur="2000" fill="hold"/>
                                        <p:tgtEl>
                                          <p:spTgt spid="7"/>
                                        </p:tgtEl>
                                        <p:attrNameLst>
                                          <p:attrName>ppt_x</p:attrName>
                                          <p:attrName>ppt_y</p:attrName>
                                        </p:attrNameLst>
                                      </p:cBhvr>
                                      <p:rCtr x="-5156" y="0"/>
                                    </p:animMotion>
                                  </p:childTnLst>
                                </p:cTn>
                              </p:par>
                              <p:par>
                                <p:cTn id="12" presetID="0" presetClass="path" presetSubtype="0" accel="50000" decel="50000" fill="hold" grpId="0" nodeType="withEffect">
                                  <p:stCondLst>
                                    <p:cond delay="0"/>
                                  </p:stCondLst>
                                  <p:childTnLst>
                                    <p:animMotion origin="layout" path="M 2.22222E-6 -5.55556E-6 L 0.12291 -5.55556E-6 " pathEditMode="relative" ptsTypes="AA">
                                      <p:cBhvr>
                                        <p:cTn id="13" dur="2000" fill="hold"/>
                                        <p:tgtEl>
                                          <p:spTgt spid="6"/>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1" nodeType="clickEffect">
                                  <p:stCondLst>
                                    <p:cond delay="0"/>
                                  </p:stCondLst>
                                  <p:childTnLst>
                                    <p:animMotion origin="layout" path="M 0 0 L 0 0.0713 " pathEditMode="relative" ptsTypes="AA">
                                      <p:cBhvr>
                                        <p:cTn id="27" dur="2000" fill="hold"/>
                                        <p:tgtEl>
                                          <p:spTgt spid="9"/>
                                        </p:tgtEl>
                                        <p:attrNameLst>
                                          <p:attrName>ppt_x</p:attrName>
                                          <p:attrName>ppt_y</p:attrName>
                                        </p:attrNameLst>
                                      </p:cBhvr>
                                    </p:animMotion>
                                  </p:childTnLst>
                                </p:cTn>
                              </p:par>
                              <p:par>
                                <p:cTn id="28" presetID="0" presetClass="path" presetSubtype="0" accel="50000" decel="50000" fill="hold" grpId="1" nodeType="withEffect">
                                  <p:stCondLst>
                                    <p:cond delay="0"/>
                                  </p:stCondLst>
                                  <p:childTnLst>
                                    <p:animMotion origin="layout" path="M 0 0 L 0 -0.06088 " pathEditMode="relative" ptsTypes="AA">
                                      <p:cBhvr>
                                        <p:cTn id="29" dur="2000" fill="hold"/>
                                        <p:tgtEl>
                                          <p:spTgt spid="8"/>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Acknowledgements</a:t>
            </a:r>
            <a:endParaRPr lang="en-US" dirty="0"/>
          </a:p>
        </p:txBody>
      </p:sp>
      <p:sp>
        <p:nvSpPr>
          <p:cNvPr id="7" name="Content Placeholder 6"/>
          <p:cNvSpPr>
            <a:spLocks noGrp="1"/>
          </p:cNvSpPr>
          <p:nvPr>
            <p:ph idx="1"/>
          </p:nvPr>
        </p:nvSpPr>
        <p:spPr/>
        <p:txBody>
          <a:bodyPr/>
          <a:lstStyle/>
          <a:p>
            <a:r>
              <a:rPr lang="en-US" dirty="0"/>
              <a:t>Marcia O’Malley, </a:t>
            </a:r>
            <a:r>
              <a:rPr lang="en-US" dirty="0" err="1"/>
              <a:t>Karon</a:t>
            </a:r>
            <a:r>
              <a:rPr lang="en-US" dirty="0"/>
              <a:t> </a:t>
            </a:r>
            <a:r>
              <a:rPr lang="en-US" dirty="0" smtClean="0"/>
              <a:t>Maclean</a:t>
            </a:r>
          </a:p>
          <a:p>
            <a:r>
              <a:rPr lang="en-US" dirty="0" smtClean="0"/>
              <a:t>Hong Tan, Lynette Jones, Antonio </a:t>
            </a:r>
            <a:r>
              <a:rPr lang="en-US" dirty="0" err="1" smtClean="0"/>
              <a:t>Bicchi</a:t>
            </a:r>
            <a:r>
              <a:rPr lang="en-US" dirty="0" smtClean="0"/>
              <a:t>, Tim </a:t>
            </a:r>
            <a:r>
              <a:rPr lang="en-US" dirty="0" err="1" smtClean="0"/>
              <a:t>Salcudean</a:t>
            </a:r>
            <a:r>
              <a:rPr lang="en-US" dirty="0" smtClean="0"/>
              <a:t>, </a:t>
            </a:r>
            <a:r>
              <a:rPr lang="en-US" dirty="0" err="1" smtClean="0"/>
              <a:t>Hiroo</a:t>
            </a:r>
            <a:r>
              <a:rPr lang="en-US" dirty="0" smtClean="0"/>
              <a:t> Iwata, </a:t>
            </a:r>
            <a:r>
              <a:rPr lang="en-US" dirty="0" err="1" smtClean="0"/>
              <a:t>Mandayam</a:t>
            </a:r>
            <a:r>
              <a:rPr lang="en-US" dirty="0" smtClean="0"/>
              <a:t> </a:t>
            </a:r>
            <a:r>
              <a:rPr lang="en-US" dirty="0" err="1" smtClean="0"/>
              <a:t>Srinivasan</a:t>
            </a:r>
            <a:r>
              <a:rPr lang="en-US" dirty="0" smtClean="0"/>
              <a:t>, Katherine </a:t>
            </a:r>
            <a:r>
              <a:rPr lang="en-US" dirty="0" err="1" smtClean="0"/>
              <a:t>Kuchenbecker</a:t>
            </a:r>
            <a:r>
              <a:rPr lang="en-US" dirty="0" smtClean="0"/>
              <a:t>, </a:t>
            </a:r>
            <a:r>
              <a:rPr lang="en-US" dirty="0" err="1" smtClean="0"/>
              <a:t>Seugmoon</a:t>
            </a:r>
            <a:r>
              <a:rPr lang="en-US" smtClean="0"/>
              <a:t> Choi</a:t>
            </a:r>
            <a:endParaRPr lang="en-US" dirty="0" smtClean="0"/>
          </a:p>
          <a:p>
            <a:r>
              <a:rPr lang="en-US" dirty="0" smtClean="0"/>
              <a:t>Joe </a:t>
            </a:r>
            <a:r>
              <a:rPr lang="en-US" dirty="0" err="1" smtClean="0"/>
              <a:t>Mullenbach</a:t>
            </a:r>
            <a:endParaRPr lang="en-US" dirty="0"/>
          </a:p>
        </p:txBody>
      </p:sp>
    </p:spTree>
    <p:extLst>
      <p:ext uri="{BB962C8B-B14F-4D97-AF65-F5344CB8AC3E}">
        <p14:creationId xmlns:p14="http://schemas.microsoft.com/office/powerpoint/2010/main" val="4261494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9882"/>
            <a:ext cx="9144000" cy="4794347"/>
          </a:xfrm>
          <a:prstGeom prst="rect">
            <a:avLst/>
          </a:prstGeom>
        </p:spPr>
      </p:pic>
      <p:sp>
        <p:nvSpPr>
          <p:cNvPr id="3" name="TextBox 2"/>
          <p:cNvSpPr txBox="1"/>
          <p:nvPr/>
        </p:nvSpPr>
        <p:spPr>
          <a:xfrm>
            <a:off x="4016375" y="5772834"/>
            <a:ext cx="1120619" cy="646331"/>
          </a:xfrm>
          <a:prstGeom prst="rect">
            <a:avLst/>
          </a:prstGeom>
          <a:noFill/>
        </p:spPr>
        <p:txBody>
          <a:bodyPr wrap="none" rtlCol="0">
            <a:spAutoFit/>
          </a:bodyPr>
          <a:lstStyle/>
          <a:p>
            <a:r>
              <a:rPr lang="en-US" sz="3600" dirty="0" smtClean="0"/>
              <a:t>1992</a:t>
            </a:r>
            <a:endParaRPr lang="en-US" sz="3600" dirty="0"/>
          </a:p>
        </p:txBody>
      </p:sp>
    </p:spTree>
    <p:extLst>
      <p:ext uri="{BB962C8B-B14F-4D97-AF65-F5344CB8AC3E}">
        <p14:creationId xmlns:p14="http://schemas.microsoft.com/office/powerpoint/2010/main" val="1583492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58543" y="1428177"/>
            <a:ext cx="5508625" cy="3937000"/>
            <a:chOff x="369543" y="682052"/>
            <a:chExt cx="5508625" cy="3937000"/>
          </a:xfrm>
        </p:grpSpPr>
        <p:grpSp>
          <p:nvGrpSpPr>
            <p:cNvPr id="7" name="Group 6"/>
            <p:cNvGrpSpPr/>
            <p:nvPr/>
          </p:nvGrpSpPr>
          <p:grpSpPr>
            <a:xfrm>
              <a:off x="369543" y="682052"/>
              <a:ext cx="5508625" cy="3937000"/>
              <a:chOff x="369543" y="682052"/>
              <a:chExt cx="5508625" cy="3937000"/>
            </a:xfrm>
          </p:grpSpPr>
          <p:sp>
            <p:nvSpPr>
              <p:cNvPr id="4" name="Rectangle 3"/>
              <p:cNvSpPr/>
              <p:nvPr/>
            </p:nvSpPr>
            <p:spPr>
              <a:xfrm rot="20827082">
                <a:off x="369543" y="682052"/>
                <a:ext cx="5508625" cy="3937000"/>
              </a:xfrm>
              <a:prstGeom prst="rect">
                <a:avLst/>
              </a:prstGeom>
              <a:solidFill>
                <a:schemeClr val="tx1"/>
              </a:solidFill>
              <a:ln w="952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stretch>
                <a:fillRect/>
              </a:stretch>
            </p:blipFill>
            <p:spPr>
              <a:xfrm rot="20827082">
                <a:off x="628574" y="986692"/>
                <a:ext cx="4965260" cy="3343275"/>
              </a:xfrm>
              <a:prstGeom prst="rect">
                <a:avLst/>
              </a:prstGeom>
            </p:spPr>
          </p:pic>
        </p:grpSp>
        <p:sp>
          <p:nvSpPr>
            <p:cNvPr id="8" name="TextBox 7"/>
            <p:cNvSpPr txBox="1"/>
            <p:nvPr/>
          </p:nvSpPr>
          <p:spPr>
            <a:xfrm rot="20865072">
              <a:off x="1031874" y="1063625"/>
              <a:ext cx="2451713" cy="646331"/>
            </a:xfrm>
            <a:prstGeom prst="rect">
              <a:avLst/>
            </a:prstGeom>
            <a:noFill/>
          </p:spPr>
          <p:txBody>
            <a:bodyPr wrap="none" rtlCol="0">
              <a:spAutoFit/>
            </a:bodyPr>
            <a:lstStyle/>
            <a:p>
              <a:r>
                <a:rPr lang="en-US" sz="3600" dirty="0" smtClean="0">
                  <a:solidFill>
                    <a:srgbClr val="000000"/>
                  </a:solidFill>
                  <a:latin typeface="Mistral"/>
                  <a:cs typeface="Mistral"/>
                </a:rPr>
                <a:t>Anaheim, 1992</a:t>
              </a:r>
              <a:endParaRPr lang="en-US" sz="3600" dirty="0">
                <a:solidFill>
                  <a:srgbClr val="000000"/>
                </a:solidFill>
                <a:latin typeface="Mistral"/>
                <a:cs typeface="Mistral"/>
              </a:endParaRPr>
            </a:p>
          </p:txBody>
        </p:sp>
      </p:grpSp>
      <p:grpSp>
        <p:nvGrpSpPr>
          <p:cNvPr id="10" name="Group 9"/>
          <p:cNvGrpSpPr/>
          <p:nvPr/>
        </p:nvGrpSpPr>
        <p:grpSpPr>
          <a:xfrm rot="793861">
            <a:off x="2730500" y="1083957"/>
            <a:ext cx="5746750" cy="3937000"/>
            <a:chOff x="1698625" y="1476375"/>
            <a:chExt cx="5746750" cy="3937000"/>
          </a:xfrm>
        </p:grpSpPr>
        <p:sp>
          <p:nvSpPr>
            <p:cNvPr id="11" name="Rectangle 10"/>
            <p:cNvSpPr/>
            <p:nvPr/>
          </p:nvSpPr>
          <p:spPr>
            <a:xfrm>
              <a:off x="1698625" y="1476375"/>
              <a:ext cx="5746750" cy="39370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4"/>
            <a:stretch>
              <a:fillRect/>
            </a:stretch>
          </p:blipFill>
          <p:spPr>
            <a:xfrm>
              <a:off x="2032000" y="1790700"/>
              <a:ext cx="5080000" cy="3276600"/>
            </a:xfrm>
            <a:prstGeom prst="rect">
              <a:avLst/>
            </a:prstGeom>
          </p:spPr>
        </p:pic>
        <p:sp>
          <p:nvSpPr>
            <p:cNvPr id="13" name="TextBox 12"/>
            <p:cNvSpPr txBox="1"/>
            <p:nvPr/>
          </p:nvSpPr>
          <p:spPr>
            <a:xfrm>
              <a:off x="2936875" y="4744134"/>
              <a:ext cx="2910247" cy="646331"/>
            </a:xfrm>
            <a:prstGeom prst="rect">
              <a:avLst/>
            </a:prstGeom>
            <a:noFill/>
          </p:spPr>
          <p:txBody>
            <a:bodyPr wrap="none" rtlCol="0">
              <a:spAutoFit/>
            </a:bodyPr>
            <a:lstStyle/>
            <a:p>
              <a:r>
                <a:rPr lang="en-US" sz="3600" dirty="0" smtClean="0">
                  <a:solidFill>
                    <a:srgbClr val="000000"/>
                  </a:solidFill>
                  <a:latin typeface="Mistral"/>
                  <a:cs typeface="Mistral"/>
                </a:rPr>
                <a:t>New Orleans 1993</a:t>
              </a:r>
              <a:endParaRPr lang="en-US" sz="3600" dirty="0">
                <a:solidFill>
                  <a:srgbClr val="000000"/>
                </a:solidFill>
                <a:latin typeface="Mistral"/>
                <a:cs typeface="Mistral"/>
              </a:endParaRPr>
            </a:p>
          </p:txBody>
        </p:sp>
      </p:grpSp>
    </p:spTree>
    <p:extLst>
      <p:ext uri="{BB962C8B-B14F-4D97-AF65-F5344CB8AC3E}">
        <p14:creationId xmlns:p14="http://schemas.microsoft.com/office/powerpoint/2010/main" val="89720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 y="0"/>
            <a:ext cx="8841036" cy="6858000"/>
          </a:xfrm>
          <a:prstGeom prst="rect">
            <a:avLst/>
          </a:prstGeom>
        </p:spPr>
      </p:pic>
    </p:spTree>
    <p:extLst>
      <p:ext uri="{BB962C8B-B14F-4D97-AF65-F5344CB8AC3E}">
        <p14:creationId xmlns:p14="http://schemas.microsoft.com/office/powerpoint/2010/main" val="3105342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97280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58543" y="1428177"/>
            <a:ext cx="5508625" cy="3937000"/>
            <a:chOff x="369543" y="682052"/>
            <a:chExt cx="5508625" cy="3937000"/>
          </a:xfrm>
        </p:grpSpPr>
        <p:grpSp>
          <p:nvGrpSpPr>
            <p:cNvPr id="7" name="Group 6"/>
            <p:cNvGrpSpPr/>
            <p:nvPr/>
          </p:nvGrpSpPr>
          <p:grpSpPr>
            <a:xfrm>
              <a:off x="369543" y="682052"/>
              <a:ext cx="5508625" cy="3937000"/>
              <a:chOff x="369543" y="682052"/>
              <a:chExt cx="5508625" cy="3937000"/>
            </a:xfrm>
          </p:grpSpPr>
          <p:sp>
            <p:nvSpPr>
              <p:cNvPr id="4" name="Rectangle 3"/>
              <p:cNvSpPr/>
              <p:nvPr/>
            </p:nvSpPr>
            <p:spPr>
              <a:xfrm rot="20827082">
                <a:off x="369543" y="682052"/>
                <a:ext cx="5508625" cy="3937000"/>
              </a:xfrm>
              <a:prstGeom prst="rect">
                <a:avLst/>
              </a:prstGeom>
              <a:solidFill>
                <a:schemeClr val="tx1"/>
              </a:solidFill>
              <a:ln w="952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stretch>
                <a:fillRect/>
              </a:stretch>
            </p:blipFill>
            <p:spPr>
              <a:xfrm rot="20827082">
                <a:off x="628574" y="986692"/>
                <a:ext cx="4965260" cy="3343275"/>
              </a:xfrm>
              <a:prstGeom prst="rect">
                <a:avLst/>
              </a:prstGeom>
            </p:spPr>
          </p:pic>
        </p:grpSp>
        <p:sp>
          <p:nvSpPr>
            <p:cNvPr id="8" name="TextBox 7"/>
            <p:cNvSpPr txBox="1"/>
            <p:nvPr/>
          </p:nvSpPr>
          <p:spPr>
            <a:xfrm rot="20865072">
              <a:off x="1031874" y="1063625"/>
              <a:ext cx="2451713" cy="646331"/>
            </a:xfrm>
            <a:prstGeom prst="rect">
              <a:avLst/>
            </a:prstGeom>
            <a:noFill/>
          </p:spPr>
          <p:txBody>
            <a:bodyPr wrap="none" rtlCol="0">
              <a:spAutoFit/>
            </a:bodyPr>
            <a:lstStyle/>
            <a:p>
              <a:r>
                <a:rPr lang="en-US" sz="3600" dirty="0" smtClean="0">
                  <a:solidFill>
                    <a:srgbClr val="000000"/>
                  </a:solidFill>
                  <a:latin typeface="Mistral"/>
                  <a:cs typeface="Mistral"/>
                </a:rPr>
                <a:t>Anaheim, 1992</a:t>
              </a:r>
              <a:endParaRPr lang="en-US" sz="3600" dirty="0">
                <a:solidFill>
                  <a:srgbClr val="000000"/>
                </a:solidFill>
                <a:latin typeface="Mistral"/>
                <a:cs typeface="Mistral"/>
              </a:endParaRPr>
            </a:p>
          </p:txBody>
        </p:sp>
      </p:grpSp>
      <p:grpSp>
        <p:nvGrpSpPr>
          <p:cNvPr id="10" name="Group 9"/>
          <p:cNvGrpSpPr/>
          <p:nvPr/>
        </p:nvGrpSpPr>
        <p:grpSpPr>
          <a:xfrm rot="793861">
            <a:off x="2730500" y="1083957"/>
            <a:ext cx="5746750" cy="3937000"/>
            <a:chOff x="1698625" y="1476375"/>
            <a:chExt cx="5746750" cy="3937000"/>
          </a:xfrm>
        </p:grpSpPr>
        <p:sp>
          <p:nvSpPr>
            <p:cNvPr id="11" name="Rectangle 10"/>
            <p:cNvSpPr/>
            <p:nvPr/>
          </p:nvSpPr>
          <p:spPr>
            <a:xfrm>
              <a:off x="1698625" y="1476375"/>
              <a:ext cx="5746750" cy="39370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4"/>
            <a:stretch>
              <a:fillRect/>
            </a:stretch>
          </p:blipFill>
          <p:spPr>
            <a:xfrm>
              <a:off x="2032000" y="1790700"/>
              <a:ext cx="5080000" cy="3276600"/>
            </a:xfrm>
            <a:prstGeom prst="rect">
              <a:avLst/>
            </a:prstGeom>
          </p:spPr>
        </p:pic>
        <p:sp>
          <p:nvSpPr>
            <p:cNvPr id="13" name="TextBox 12"/>
            <p:cNvSpPr txBox="1"/>
            <p:nvPr/>
          </p:nvSpPr>
          <p:spPr>
            <a:xfrm>
              <a:off x="2936875" y="4744134"/>
              <a:ext cx="2910247" cy="646331"/>
            </a:xfrm>
            <a:prstGeom prst="rect">
              <a:avLst/>
            </a:prstGeom>
            <a:noFill/>
          </p:spPr>
          <p:txBody>
            <a:bodyPr wrap="none" rtlCol="0">
              <a:spAutoFit/>
            </a:bodyPr>
            <a:lstStyle/>
            <a:p>
              <a:r>
                <a:rPr lang="en-US" sz="3600" dirty="0" smtClean="0">
                  <a:solidFill>
                    <a:srgbClr val="000000"/>
                  </a:solidFill>
                  <a:latin typeface="Mistral"/>
                  <a:cs typeface="Mistral"/>
                </a:rPr>
                <a:t>New Orleans 1993</a:t>
              </a:r>
              <a:endParaRPr lang="en-US" sz="3600" dirty="0">
                <a:solidFill>
                  <a:srgbClr val="000000"/>
                </a:solidFill>
                <a:latin typeface="Mistral"/>
                <a:cs typeface="Mistral"/>
              </a:endParaRPr>
            </a:p>
          </p:txBody>
        </p:sp>
      </p:grpSp>
      <p:grpSp>
        <p:nvGrpSpPr>
          <p:cNvPr id="14" name="Group 13"/>
          <p:cNvGrpSpPr/>
          <p:nvPr/>
        </p:nvGrpSpPr>
        <p:grpSpPr>
          <a:xfrm rot="21426244">
            <a:off x="1316277" y="1937297"/>
            <a:ext cx="6556376" cy="4476750"/>
            <a:chOff x="1349375" y="1539875"/>
            <a:chExt cx="6556376" cy="4476750"/>
          </a:xfrm>
        </p:grpSpPr>
        <p:sp>
          <p:nvSpPr>
            <p:cNvPr id="15" name="Rectangle 14"/>
            <p:cNvSpPr/>
            <p:nvPr/>
          </p:nvSpPr>
          <p:spPr>
            <a:xfrm>
              <a:off x="1349375" y="1539875"/>
              <a:ext cx="6556376" cy="447675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1566492" y="1730375"/>
              <a:ext cx="6148757" cy="4102099"/>
            </a:xfrm>
            <a:prstGeom prst="rect">
              <a:avLst/>
            </a:prstGeom>
          </p:spPr>
        </p:pic>
        <p:sp>
          <p:nvSpPr>
            <p:cNvPr id="17" name="TextBox 16"/>
            <p:cNvSpPr txBox="1"/>
            <p:nvPr/>
          </p:nvSpPr>
          <p:spPr>
            <a:xfrm>
              <a:off x="5191125" y="1905000"/>
              <a:ext cx="2172390" cy="646331"/>
            </a:xfrm>
            <a:prstGeom prst="rect">
              <a:avLst/>
            </a:prstGeom>
            <a:noFill/>
          </p:spPr>
          <p:txBody>
            <a:bodyPr wrap="none" rtlCol="0">
              <a:spAutoFit/>
            </a:bodyPr>
            <a:lstStyle/>
            <a:p>
              <a:r>
                <a:rPr lang="en-US" sz="3600" dirty="0" smtClean="0">
                  <a:latin typeface="Mistral"/>
                  <a:cs typeface="Mistral"/>
                </a:rPr>
                <a:t>Chicago 1994</a:t>
              </a:r>
              <a:endParaRPr lang="en-US" sz="3600" dirty="0">
                <a:latin typeface="Mistral"/>
                <a:cs typeface="Mistral"/>
              </a:endParaRPr>
            </a:p>
          </p:txBody>
        </p:sp>
      </p:grpSp>
    </p:spTree>
    <p:extLst>
      <p:ext uri="{BB962C8B-B14F-4D97-AF65-F5344CB8AC3E}">
        <p14:creationId xmlns:p14="http://schemas.microsoft.com/office/powerpoint/2010/main" val="14239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1379031">
            <a:off x="501328" y="485196"/>
            <a:ext cx="3701466" cy="5815618"/>
            <a:chOff x="4119239" y="467923"/>
            <a:chExt cx="3701466" cy="5815618"/>
          </a:xfrm>
        </p:grpSpPr>
        <p:sp>
          <p:nvSpPr>
            <p:cNvPr id="4" name="Rectangle 3"/>
            <p:cNvSpPr/>
            <p:nvPr/>
          </p:nvSpPr>
          <p:spPr>
            <a:xfrm>
              <a:off x="4119239" y="467923"/>
              <a:ext cx="3701466" cy="5815618"/>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5" descr="nu4d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8233" y="543126"/>
              <a:ext cx="3555798" cy="56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rot="176845">
            <a:off x="3472555" y="323671"/>
            <a:ext cx="5389268" cy="6049579"/>
            <a:chOff x="75199" y="417789"/>
            <a:chExt cx="5389268" cy="6049579"/>
          </a:xfrm>
        </p:grpSpPr>
        <p:sp>
          <p:nvSpPr>
            <p:cNvPr id="6" name="Rectangle 5"/>
            <p:cNvSpPr/>
            <p:nvPr/>
          </p:nvSpPr>
          <p:spPr>
            <a:xfrm>
              <a:off x="75199" y="417789"/>
              <a:ext cx="5389268" cy="6049579"/>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53113" y="501347"/>
              <a:ext cx="5235745" cy="5875670"/>
            </a:xfrm>
            <a:prstGeom prst="rect">
              <a:avLst/>
            </a:prstGeom>
          </p:spPr>
        </p:pic>
      </p:grpSp>
    </p:spTree>
    <p:extLst>
      <p:ext uri="{BB962C8B-B14F-4D97-AF65-F5344CB8AC3E}">
        <p14:creationId xmlns:p14="http://schemas.microsoft.com/office/powerpoint/2010/main" val="94117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32549</TotalTime>
  <Words>3459</Words>
  <Application>Microsoft Office PowerPoint</Application>
  <PresentationFormat>화면 슬라이드 쇼(4:3)</PresentationFormat>
  <Paragraphs>190</Paragraphs>
  <Slides>38</Slides>
  <Notes>37</Notes>
  <HiddenSlides>0</HiddenSlides>
  <MMClips>0</MMClips>
  <ScaleCrop>false</ScaleCrop>
  <HeadingPairs>
    <vt:vector size="4" baseType="variant">
      <vt:variant>
        <vt:lpstr>테마</vt:lpstr>
      </vt:variant>
      <vt:variant>
        <vt:i4>1</vt:i4>
      </vt:variant>
      <vt:variant>
        <vt:lpstr>슬라이드 제목</vt:lpstr>
      </vt:variant>
      <vt:variant>
        <vt:i4>38</vt:i4>
      </vt:variant>
    </vt:vector>
  </HeadingPairs>
  <TitlesOfParts>
    <vt:vector size="39" baseType="lpstr">
      <vt:lpstr>Black</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Decisions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How has it changed? Where is it going?</vt:lpstr>
      <vt:lpstr>PowerPoint 프레젠테이션</vt:lpstr>
      <vt:lpstr>PowerPoint 프레젠테이션</vt:lpstr>
      <vt:lpstr>PowerPoint 프레젠테이션</vt:lpstr>
      <vt:lpstr>Acknowledgements</vt:lpstr>
    </vt:vector>
  </TitlesOfParts>
  <Company>Northwestern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Colgate</dc:creator>
  <cp:lastModifiedBy>Seungmoon Choi</cp:lastModifiedBy>
  <cp:revision>120</cp:revision>
  <cp:lastPrinted>2012-03-02T19:47:34Z</cp:lastPrinted>
  <dcterms:created xsi:type="dcterms:W3CDTF">2012-02-13T02:31:48Z</dcterms:created>
  <dcterms:modified xsi:type="dcterms:W3CDTF">2012-03-23T20:44:48Z</dcterms:modified>
</cp:coreProperties>
</file>